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8" r:id="rId3"/>
    <p:sldMasterId id="2147483692" r:id="rId4"/>
  </p:sldMasterIdLst>
  <p:notesMasterIdLst>
    <p:notesMasterId r:id="rId111"/>
  </p:notesMasterIdLst>
  <p:handoutMasterIdLst>
    <p:handoutMasterId r:id="rId112"/>
  </p:handoutMasterIdLst>
  <p:sldIdLst>
    <p:sldId id="540" r:id="rId5"/>
    <p:sldId id="541" r:id="rId6"/>
    <p:sldId id="932" r:id="rId7"/>
    <p:sldId id="543" r:id="rId8"/>
    <p:sldId id="544" r:id="rId9"/>
    <p:sldId id="545" r:id="rId10"/>
    <p:sldId id="546" r:id="rId11"/>
    <p:sldId id="547" r:id="rId12"/>
    <p:sldId id="548" r:id="rId13"/>
    <p:sldId id="549" r:id="rId14"/>
    <p:sldId id="550" r:id="rId15"/>
    <p:sldId id="551" r:id="rId16"/>
    <p:sldId id="552" r:id="rId17"/>
    <p:sldId id="924" r:id="rId18"/>
    <p:sldId id="934" r:id="rId19"/>
    <p:sldId id="935" r:id="rId20"/>
    <p:sldId id="936" r:id="rId21"/>
    <p:sldId id="937" r:id="rId22"/>
    <p:sldId id="938" r:id="rId23"/>
    <p:sldId id="939" r:id="rId24"/>
    <p:sldId id="940" r:id="rId25"/>
    <p:sldId id="941" r:id="rId26"/>
    <p:sldId id="933" r:id="rId27"/>
    <p:sldId id="942" r:id="rId28"/>
    <p:sldId id="943" r:id="rId29"/>
    <p:sldId id="944" r:id="rId30"/>
    <p:sldId id="945" r:id="rId31"/>
    <p:sldId id="946" r:id="rId32"/>
    <p:sldId id="947" r:id="rId33"/>
    <p:sldId id="948" r:id="rId34"/>
    <p:sldId id="949" r:id="rId35"/>
    <p:sldId id="950" r:id="rId36"/>
    <p:sldId id="925" r:id="rId37"/>
    <p:sldId id="926" r:id="rId38"/>
    <p:sldId id="928" r:id="rId39"/>
    <p:sldId id="929" r:id="rId40"/>
    <p:sldId id="930" r:id="rId41"/>
    <p:sldId id="931" r:id="rId42"/>
    <p:sldId id="951" r:id="rId43"/>
    <p:sldId id="836" r:id="rId44"/>
    <p:sldId id="837" r:id="rId45"/>
    <p:sldId id="838" r:id="rId46"/>
    <p:sldId id="839" r:id="rId47"/>
    <p:sldId id="840" r:id="rId48"/>
    <p:sldId id="843" r:id="rId49"/>
    <p:sldId id="845" r:id="rId50"/>
    <p:sldId id="846" r:id="rId51"/>
    <p:sldId id="847" r:id="rId52"/>
    <p:sldId id="848" r:id="rId53"/>
    <p:sldId id="1035" r:id="rId54"/>
    <p:sldId id="849" r:id="rId55"/>
    <p:sldId id="850" r:id="rId56"/>
    <p:sldId id="851" r:id="rId57"/>
    <p:sldId id="952" r:id="rId58"/>
    <p:sldId id="575" r:id="rId59"/>
    <p:sldId id="576" r:id="rId60"/>
    <p:sldId id="577" r:id="rId61"/>
    <p:sldId id="578" r:id="rId62"/>
    <p:sldId id="579" r:id="rId63"/>
    <p:sldId id="580" r:id="rId64"/>
    <p:sldId id="581" r:id="rId65"/>
    <p:sldId id="582" r:id="rId66"/>
    <p:sldId id="583" r:id="rId67"/>
    <p:sldId id="584" r:id="rId68"/>
    <p:sldId id="585" r:id="rId69"/>
    <p:sldId id="586" r:id="rId70"/>
    <p:sldId id="587" r:id="rId71"/>
    <p:sldId id="588" r:id="rId72"/>
    <p:sldId id="589" r:id="rId73"/>
    <p:sldId id="590" r:id="rId74"/>
    <p:sldId id="591" r:id="rId75"/>
    <p:sldId id="716" r:id="rId76"/>
    <p:sldId id="717" r:id="rId77"/>
    <p:sldId id="718" r:id="rId78"/>
    <p:sldId id="719" r:id="rId79"/>
    <p:sldId id="720" r:id="rId80"/>
    <p:sldId id="953" r:id="rId81"/>
    <p:sldId id="593" r:id="rId82"/>
    <p:sldId id="594" r:id="rId83"/>
    <p:sldId id="595" r:id="rId84"/>
    <p:sldId id="640" r:id="rId85"/>
    <p:sldId id="641" r:id="rId86"/>
    <p:sldId id="596" r:id="rId87"/>
    <p:sldId id="642" r:id="rId88"/>
    <p:sldId id="599" r:id="rId89"/>
    <p:sldId id="954" r:id="rId90"/>
    <p:sldId id="604" r:id="rId91"/>
    <p:sldId id="605" r:id="rId92"/>
    <p:sldId id="672" r:id="rId93"/>
    <p:sldId id="673" r:id="rId94"/>
    <p:sldId id="674" r:id="rId95"/>
    <p:sldId id="702" r:id="rId96"/>
    <p:sldId id="675" r:id="rId97"/>
    <p:sldId id="704" r:id="rId98"/>
    <p:sldId id="677" r:id="rId99"/>
    <p:sldId id="835" r:id="rId100"/>
    <p:sldId id="955" r:id="rId101"/>
    <p:sldId id="705" r:id="rId102"/>
    <p:sldId id="610" r:id="rId103"/>
    <p:sldId id="611" r:id="rId104"/>
    <p:sldId id="613" r:id="rId105"/>
    <p:sldId id="615" r:id="rId106"/>
    <p:sldId id="616" r:id="rId107"/>
    <p:sldId id="617" r:id="rId108"/>
    <p:sldId id="629" r:id="rId109"/>
    <p:sldId id="287" r:id="rId110"/>
  </p:sldIdLst>
  <p:sldSz cx="9144000" cy="6858000" type="screen4x3"/>
  <p:notesSz cx="6858000" cy="9144000"/>
  <p:custDataLst>
    <p:tags r:id="rId113"/>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000" b="1" i="0" u="none" kern="1200" baseline="0">
        <a:solidFill>
          <a:schemeClr val="tx1"/>
        </a:solidFill>
        <a:latin typeface="Times New Roman" panose="02020603050405020304" pitchFamily="18" charset="0"/>
        <a:ea typeface="宋体" panose="02010600030101010101" pitchFamily="2" charset="-122"/>
        <a:cs typeface="+mn-cs"/>
      </a:defRPr>
    </a:lvl9pPr>
  </p:defaultTextStyle>
  <p:modifyVerifier cryptProviderType="rsaAES" cryptAlgorithmClass="hash" cryptAlgorithmType="typeAny" cryptAlgorithmSid="14" spinCount="100000" saltData="hNBtVrnl2QQStA38tmbZ3A==" hashData="CZ1EuboPlEqRZM45CAgLjD5eKVmeOxO2UU/zC5ZXZsIdmx35bX3GAU2DPPL2ptKR6OnFT5tnmoOlVg33+rQy3A=="/>
  <p:extLst>
    <p:ext uri="{EFAFB233-063F-42B5-8137-9DF3F51BA10A}">
      <p15:sldGuideLst xmlns:p15="http://schemas.microsoft.com/office/powerpoint/2012/main">
        <p15:guide id="1" orient="horz" pos="2100" userDrawn="1">
          <p15:clr>
            <a:srgbClr val="A4A3A4"/>
          </p15:clr>
        </p15:guide>
        <p15:guide id="2" pos="2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32CC"/>
    <a:srgbClr val="FF0000"/>
    <a:srgbClr val="2929FF"/>
    <a:srgbClr val="FFEBFF"/>
    <a:srgbClr val="00FF99"/>
    <a:srgbClr val="FFFFCC"/>
    <a:srgbClr val="FFCCCC"/>
    <a:srgbClr val="99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8" d="100"/>
          <a:sy n="108" d="100"/>
        </p:scale>
        <p:origin x="1704" y="102"/>
      </p:cViewPr>
      <p:guideLst>
        <p:guide orient="horz" pos="2100"/>
        <p:guide pos="286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gs" Target="tags/tag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image" Target="../media/image5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11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11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1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indent="0" algn="r" fontAlgn="base"/>
            <a:fld id="{9A0DB2DC-4C9A-4742-B13C-FB6460FD3503}" type="slidenum">
              <a:rPr lang="zh-CN" altLang="en-US" sz="1200" b="0" strike="noStrike" noProof="1" dirty="0">
                <a:solidFill>
                  <a:srgbClr val="003399"/>
                </a:solidFill>
                <a:effectLst>
                  <a:outerShdw blurRad="38100" dist="38100" dir="2700000">
                    <a:srgbClr val="C0C0C0"/>
                  </a:outerShdw>
                </a:effectLst>
                <a:latin typeface="Arial" panose="020B0604020202020204" pitchFamily="34" charset="0"/>
                <a:ea typeface="楷体_GB2312"/>
                <a:cs typeface="+mn-cs"/>
              </a:rPr>
              <a:t>‹#›</a:t>
            </a:fld>
            <a:endParaRPr lang="zh-CN" altLang="en-US" sz="1200" b="0"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8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FontTx/>
              <a:buNone/>
              <a:defRPr sz="1200" b="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indent="0" algn="r" fontAlgn="base"/>
            <a:fld id="{9A0DB2DC-4C9A-4742-B13C-FB6460FD3503}" type="slidenum">
              <a:rPr lang="zh-CN" altLang="en-US" sz="1200" b="0" strike="noStrike" noProof="1" dirty="0">
                <a:latin typeface="Arial" panose="020B0604020202020204" pitchFamily="34" charset="0"/>
                <a:ea typeface="楷体_GB2312"/>
                <a:cs typeface="+mn-cs"/>
              </a:rPr>
              <a:t>‹#›</a:t>
            </a:fld>
            <a:endParaRPr lang="zh-CN" altLang="en-US" sz="1200" b="0" strike="noStrike" noProof="1">
              <a:latin typeface="Arial" panose="020B0604020202020204" pitchFamily="34" charset="0"/>
              <a:ea typeface="楷体_GB231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800" dirty="0">
                <a:solidFill>
                  <a:srgbClr val="000000"/>
                </a:solidFill>
                <a:latin typeface="Arial" panose="020B0604020202020204" pitchFamily="34" charset="0"/>
                <a:ea typeface="楷体_GB2312"/>
              </a:rPr>
              <a:t>1</a:t>
            </a:fld>
            <a:endParaRPr lang="zh-CN" altLang="en-US" sz="1800" dirty="0">
              <a:solidFill>
                <a:srgbClr val="000000"/>
              </a:solidFill>
              <a:latin typeface="Arial" panose="020B0604020202020204" pitchFamily="34" charset="0"/>
              <a:ea typeface="楷体_GB2312"/>
            </a:endParaRPr>
          </a:p>
        </p:txBody>
      </p:sp>
      <p:sp>
        <p:nvSpPr>
          <p:cNvPr id="26626" name="Rectangle 2"/>
          <p:cNvSpPr>
            <a:spLocks noGrp="1" noRot="1" noChangeAspect="1" noTextEdit="1"/>
          </p:cNvSpPr>
          <p:nvPr>
            <p:ph type="sldImg"/>
          </p:nvPr>
        </p:nvSpPr>
        <p:spPr/>
      </p:sp>
      <p:sp>
        <p:nvSpPr>
          <p:cNvPr id="26627"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TextEdit="1"/>
          </p:cNvSpPr>
          <p:nvPr>
            <p:ph type="sldImg"/>
          </p:nvPr>
        </p:nvSpPr>
        <p:spPr/>
      </p:sp>
      <p:sp>
        <p:nvSpPr>
          <p:cNvPr id="64514"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64515"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b="0" dirty="0">
                <a:latin typeface="Arial" panose="020B0604020202020204" pitchFamily="34" charset="0"/>
                <a:ea typeface="楷体_GB2312"/>
              </a:rPr>
              <a:t>56</a:t>
            </a:fld>
            <a:endParaRPr lang="zh-CN" altLang="en-US" sz="1200" b="0" dirty="0">
              <a:latin typeface="Arial" panose="020B0604020202020204" pitchFamily="34" charset="0"/>
              <a:ea typeface="楷体_GB231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noTextEdit="1"/>
          </p:cNvSpPr>
          <p:nvPr>
            <p:ph type="sldImg"/>
          </p:nvPr>
        </p:nvSpPr>
        <p:spPr/>
      </p:sp>
      <p:sp>
        <p:nvSpPr>
          <p:cNvPr id="75778" name="备注占位符 2"/>
          <p:cNvSpPr>
            <a:spLocks noGrp="1"/>
          </p:cNvSpPr>
          <p:nvPr>
            <p:ph type="body"/>
          </p:nvPr>
        </p:nvSpPr>
        <p:spPr/>
        <p:txBody>
          <a:bodyPr wrap="square" lIns="91440" tIns="45720" rIns="91440" bIns="45720" anchor="t" anchorCtr="0"/>
          <a:lstStyle/>
          <a:p>
            <a:pPr lvl="0"/>
            <a:r>
              <a:rPr lang="zh-CN" altLang="en-US" dirty="0"/>
              <a:t>引入一个仅存储桶指针的目录数组，用翻倍的目录项数来取代翻倍的桶的数目，且每次只分裂有溢出的桶，从而减小翻倍的代价。</a:t>
            </a:r>
          </a:p>
        </p:txBody>
      </p:sp>
      <p:sp>
        <p:nvSpPr>
          <p:cNvPr id="75779"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b="0" dirty="0">
                <a:solidFill>
                  <a:srgbClr val="000000"/>
                </a:solidFill>
                <a:latin typeface="Arial" panose="020B0604020202020204" pitchFamily="34" charset="0"/>
                <a:ea typeface="楷体_GB2312"/>
              </a:rPr>
              <a:t>66</a:t>
            </a:fld>
            <a:endParaRPr lang="zh-CN" altLang="en-US" sz="1200" b="0" dirty="0">
              <a:solidFill>
                <a:srgbClr val="000000"/>
              </a:solidFill>
              <a:latin typeface="Arial" panose="020B0604020202020204" pitchFamily="34" charset="0"/>
              <a:ea typeface="楷体_GB231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noTextEdit="1"/>
          </p:cNvSpPr>
          <p:nvPr>
            <p:ph type="sldImg"/>
          </p:nvPr>
        </p:nvSpPr>
        <p:spPr/>
      </p:sp>
      <p:sp>
        <p:nvSpPr>
          <p:cNvPr id="95234" name="文本占位符 2"/>
          <p:cNvSpPr>
            <a:spLocks noGrp="1"/>
          </p:cNvSpPr>
          <p:nvPr>
            <p:ph type="body"/>
          </p:nvPr>
        </p:nvSpPr>
        <p:spPr/>
        <p:txBody>
          <a:bodyPr wrap="square" lIns="91440" tIns="45720" rIns="91440" bIns="45720" anchor="t" anchorCtr="0"/>
          <a:lstStyle/>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dirty="0">
                <a:latin typeface="Arial" panose="020B0604020202020204" pitchFamily="34" charset="0"/>
                <a:ea typeface="楷体_GB2312"/>
              </a:rPr>
              <a:t>106</a:t>
            </a:fld>
            <a:endParaRPr lang="zh-CN" altLang="en-US" dirty="0">
              <a:latin typeface="Arial" panose="020B0604020202020204" pitchFamily="34" charset="0"/>
              <a:ea typeface="楷体_GB2312"/>
            </a:endParaRPr>
          </a:p>
        </p:txBody>
      </p:sp>
      <p:sp>
        <p:nvSpPr>
          <p:cNvPr id="112642" name="Rectangle 2"/>
          <p:cNvSpPr>
            <a:spLocks noGrp="1" noRot="1" noChangeAspect="1" noTextEdit="1"/>
          </p:cNvSpPr>
          <p:nvPr>
            <p:ph type="sldImg"/>
          </p:nvPr>
        </p:nvSpPr>
        <p:spPr/>
      </p:sp>
      <p:sp>
        <p:nvSpPr>
          <p:cNvPr id="112643"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5122" name="Picture 2" descr="j0296302"/>
          <p:cNvPicPr>
            <a:picLocks noChangeAspect="1"/>
          </p:cNvPicPr>
          <p:nvPr/>
        </p:nvPicPr>
        <p:blipFill>
          <a:blip r:embed="rId2"/>
          <a:stretch>
            <a:fillRect/>
          </a:stretch>
        </p:blipFill>
        <p:spPr>
          <a:xfrm>
            <a:off x="0" y="5513388"/>
            <a:ext cx="1838325" cy="1344612"/>
          </a:xfrm>
          <a:prstGeom prst="rect">
            <a:avLst/>
          </a:prstGeom>
          <a:noFill/>
          <a:ln w="9525">
            <a:noFill/>
          </a:ln>
        </p:spPr>
      </p:pic>
      <p:pic>
        <p:nvPicPr>
          <p:cNvPr id="5123" name="Picture 6"/>
          <p:cNvPicPr>
            <a:picLocks noChangeAspect="1"/>
          </p:cNvPicPr>
          <p:nvPr userDrawn="1"/>
        </p:nvPicPr>
        <p:blipFill>
          <a:blip r:embed="rId3"/>
          <a:stretch>
            <a:fillRect/>
          </a:stretch>
        </p:blipFill>
        <p:spPr>
          <a:xfrm>
            <a:off x="0" y="0"/>
            <a:ext cx="1331913" cy="1193800"/>
          </a:xfrm>
          <a:prstGeom prst="rect">
            <a:avLst/>
          </a:prstGeom>
          <a:noFill/>
          <a:ln w="9525">
            <a:noFill/>
          </a:ln>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pPr fontAlgn="base"/>
            <a:r>
              <a:rPr lang="zh-CN" altLang="en-US" strike="noStrike"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pPr fontAlgn="base"/>
            <a:r>
              <a:rPr lang="zh-CN" altLang="en-US" strike="noStrike" noProof="1"/>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8" name="灯片编号占位符 7"/>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6146" name="Rectangle 7"/>
          <p:cNvSpPr/>
          <p:nvPr/>
        </p:nvSpPr>
        <p:spPr>
          <a:xfrm>
            <a:off x="0" y="0"/>
            <a:ext cx="9144000" cy="1052513"/>
          </a:xfrm>
          <a:prstGeom prst="rect">
            <a:avLst/>
          </a:prstGeom>
          <a:gradFill rotWithShape="0">
            <a:gsLst>
              <a:gs pos="0">
                <a:srgbClr val="45A2FF"/>
              </a:gs>
              <a:gs pos="100000">
                <a:srgbClr val="FFFFFF"/>
              </a:gs>
            </a:gsLst>
            <a:path path="rect">
              <a:fillToRect l="100000" b="100000"/>
            </a:path>
            <a:tileRect/>
          </a:gradFill>
          <a:ln w="9525">
            <a:noFill/>
          </a:ln>
        </p:spPr>
        <p:txBody>
          <a:bodyPr wrap="none" anchor="ctr" anchorCtr="0"/>
          <a:lstStyle/>
          <a:p>
            <a:pPr lvl="0" algn="ctr"/>
            <a:r>
              <a:rPr lang="zh-CN" altLang="en-US" sz="3600" dirty="0">
                <a:solidFill>
                  <a:srgbClr val="0066FF"/>
                </a:solidFill>
                <a:latin typeface="Times New Roman" panose="02020603050405020304" pitchFamily="18" charset="0"/>
                <a:ea typeface="楷体_GB2312"/>
              </a:rPr>
              <a:t>物联网与泛在智能研究中心</a:t>
            </a:r>
            <a:endParaRPr lang="en-US" altLang="zh-CN" sz="3600" dirty="0">
              <a:solidFill>
                <a:srgbClr val="0066FF"/>
              </a:solidFill>
              <a:latin typeface="Times New Roman" panose="02020603050405020304" pitchFamily="18" charset="0"/>
              <a:ea typeface="楷体_GB2312"/>
            </a:endParaRPr>
          </a:p>
        </p:txBody>
      </p:sp>
      <p:pic>
        <p:nvPicPr>
          <p:cNvPr id="6147" name="Picture 2" descr="j0296302"/>
          <p:cNvPicPr>
            <a:picLocks noChangeAspect="1"/>
          </p:cNvPicPr>
          <p:nvPr/>
        </p:nvPicPr>
        <p:blipFill>
          <a:blip r:embed="rId2"/>
          <a:stretch>
            <a:fillRect/>
          </a:stretch>
        </p:blipFill>
        <p:spPr>
          <a:xfrm>
            <a:off x="0" y="5513388"/>
            <a:ext cx="1838325" cy="1344612"/>
          </a:xfrm>
          <a:prstGeom prst="rect">
            <a:avLst/>
          </a:prstGeom>
          <a:noFill/>
          <a:ln w="9525">
            <a:noFill/>
          </a:ln>
        </p:spPr>
      </p:pic>
      <p:pic>
        <p:nvPicPr>
          <p:cNvPr id="2" name="Picture 6"/>
          <p:cNvPicPr>
            <a:picLocks noChangeAspect="1"/>
          </p:cNvPicPr>
          <p:nvPr userDrawn="1"/>
        </p:nvPicPr>
        <p:blipFill>
          <a:blip r:embed="rId3"/>
          <a:stretch>
            <a:fillRect/>
          </a:stretch>
        </p:blipFill>
        <p:spPr>
          <a:xfrm>
            <a:off x="0" y="0"/>
            <a:ext cx="1331913" cy="1193800"/>
          </a:xfrm>
          <a:prstGeom prst="rect">
            <a:avLst/>
          </a:prstGeom>
          <a:noFill/>
          <a:ln w="9525">
            <a:noFill/>
          </a:ln>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pPr fontAlgn="base"/>
            <a:r>
              <a:rPr lang="zh-CN" altLang="en-US" strike="noStrike"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pPr fontAlgn="base"/>
            <a:r>
              <a:rPr lang="zh-CN" altLang="en-US" strike="noStrike" noProof="1"/>
              <a:t>单击此处编辑母版副标题样式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1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1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1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Rectangle 6"/>
          <p:cNvSpPr>
            <a:spLocks noGrp="1" noChangeArrowheads="1"/>
          </p:cNvSpPr>
          <p:nvPr>
            <p:ph type="dt" sz="half" idx="1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1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3810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10"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p>
            <a:pPr indent="0" fontAlgn="base">
              <a:spcBef>
                <a:spcPct val="20000"/>
              </a:spcBef>
              <a:buChar char="–"/>
            </a:pPr>
            <a:endParaRPr lang="zh-CN" altLang="en-US" strike="noStrike" noProof="1">
              <a:solidFill>
                <a:srgbClr val="003399"/>
              </a:solidFill>
              <a:effectLst>
                <a:outerShdw blurRad="38100" dist="38100" dir="2700000">
                  <a:srgbClr val="C0C0C0"/>
                </a:outerShdw>
              </a:effectLst>
              <a:latin typeface="Arial" panose="020B0604020202020204" pitchFamily="34" charset="0"/>
              <a:ea typeface="楷体_GB2312"/>
            </a:endParaRPr>
          </a:p>
        </p:txBody>
      </p:sp>
      <p:sp>
        <p:nvSpPr>
          <p:cNvPr id="11"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spcBef>
                <a:spcPct val="20000"/>
              </a:spcBef>
              <a:buFontTx/>
              <a:buChar char="–"/>
              <a:defRPr>
                <a:ea typeface="楷体_GB2312" pitchFamily="49" charset="-122"/>
              </a:defRPr>
            </a:lvl1pPr>
          </a:lstStyle>
          <a:p>
            <a:pPr marL="0" marR="0" indent="0" defTabSz="914400" rtl="0" fontAlgn="base" latinLnBrk="0">
              <a:lnSpc>
                <a:spcPct val="100000"/>
              </a:lnSpc>
              <a:spcAft>
                <a:spcPct val="0"/>
              </a:spcAft>
              <a:buClrTx/>
              <a:buSzTx/>
              <a:buFontTx/>
              <a:defRPr/>
            </a:pPr>
            <a:r>
              <a:rPr kumimoji="0" lang="en-US" altLang="zh-CN" i="0" strike="noStrike" kern="1200" cap="none" spc="0" normalizeH="0" baseline="0" noProof="0">
                <a:latin typeface="Comic Sans MS" panose="030F0702030302020204" pitchFamily="66" charset="0"/>
                <a:ea typeface="楷体_GB2312" pitchFamily="49" charset="-122"/>
                <a:cs typeface="+mn-cs"/>
              </a:rPr>
              <a:t>HIT-DBLAB</a:t>
            </a:r>
          </a:p>
        </p:txBody>
      </p:sp>
      <p:sp>
        <p:nvSpPr>
          <p:cNvPr id="12"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p>
            <a:pPr algn="r" fontAlgn="base">
              <a:spcBef>
                <a:spcPct val="20000"/>
              </a:spcBef>
              <a:buChar char="–"/>
            </a:pPr>
            <a:fld id="{9A0DB2DC-4C9A-4742-B13C-FB6460FD3503}" type="slidenum">
              <a:rPr lang="zh-CN" altLang="en-US" strike="noStrike" noProof="1" dirty="0">
                <a:latin typeface="楷体_GB2312"/>
                <a:ea typeface="楷体_GB2312"/>
                <a:cs typeface="+mn-cs"/>
              </a:rPr>
              <a:t>‹#›</a:t>
            </a:fld>
            <a:endParaRPr lang="zh-CN" altLang="en-US" strike="noStrike" noProof="1">
              <a:latin typeface="楷体_GB2312"/>
              <a:ea typeface="楷体_GB231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1506" name="Picture 2" descr="j0296302"/>
          <p:cNvPicPr>
            <a:picLocks noChangeAspect="1"/>
          </p:cNvPicPr>
          <p:nvPr/>
        </p:nvPicPr>
        <p:blipFill>
          <a:blip r:embed="rId2"/>
          <a:stretch>
            <a:fillRect/>
          </a:stretch>
        </p:blipFill>
        <p:spPr>
          <a:xfrm>
            <a:off x="0" y="5513388"/>
            <a:ext cx="1838325" cy="1344612"/>
          </a:xfrm>
          <a:prstGeom prst="rect">
            <a:avLst/>
          </a:prstGeom>
          <a:noFill/>
          <a:ln w="9525">
            <a:noFill/>
          </a:ln>
        </p:spPr>
      </p:pic>
      <p:pic>
        <p:nvPicPr>
          <p:cNvPr id="21507" name="Picture 6"/>
          <p:cNvPicPr>
            <a:picLocks noChangeAspect="1"/>
          </p:cNvPicPr>
          <p:nvPr userDrawn="1"/>
        </p:nvPicPr>
        <p:blipFill>
          <a:blip r:embed="rId3"/>
          <a:stretch>
            <a:fillRect/>
          </a:stretch>
        </p:blipFill>
        <p:spPr>
          <a:xfrm>
            <a:off x="0" y="0"/>
            <a:ext cx="1331913" cy="1193800"/>
          </a:xfrm>
          <a:prstGeom prst="rect">
            <a:avLst/>
          </a:prstGeom>
          <a:noFill/>
          <a:ln w="9525">
            <a:noFill/>
          </a:ln>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pPr fontAlgn="base"/>
            <a:r>
              <a:rPr lang="zh-CN" altLang="en-US" strike="noStrike"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pPr fontAlgn="base"/>
            <a:r>
              <a:rPr lang="zh-CN" altLang="en-US" strike="noStrike" noProof="1"/>
              <a:t>单击此处编辑母版副标题样式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2530" name="Picture 2" descr="j0296302"/>
          <p:cNvPicPr>
            <a:picLocks noChangeAspect="1"/>
          </p:cNvPicPr>
          <p:nvPr/>
        </p:nvPicPr>
        <p:blipFill>
          <a:blip r:embed="rId2"/>
          <a:stretch>
            <a:fillRect/>
          </a:stretch>
        </p:blipFill>
        <p:spPr>
          <a:xfrm>
            <a:off x="0" y="5513388"/>
            <a:ext cx="1838325" cy="1344612"/>
          </a:xfrm>
          <a:prstGeom prst="rect">
            <a:avLst/>
          </a:prstGeom>
          <a:noFill/>
          <a:ln w="9525">
            <a:noFill/>
          </a:ln>
        </p:spPr>
      </p:pic>
      <p:pic>
        <p:nvPicPr>
          <p:cNvPr id="22531" name="Picture 6"/>
          <p:cNvPicPr>
            <a:picLocks noChangeAspect="1"/>
          </p:cNvPicPr>
          <p:nvPr userDrawn="1"/>
        </p:nvPicPr>
        <p:blipFill>
          <a:blip r:embed="rId3"/>
          <a:stretch>
            <a:fillRect/>
          </a:stretch>
        </p:blipFill>
        <p:spPr>
          <a:xfrm>
            <a:off x="0" y="0"/>
            <a:ext cx="1331913" cy="1193800"/>
          </a:xfrm>
          <a:prstGeom prst="rect">
            <a:avLst/>
          </a:prstGeom>
          <a:noFill/>
          <a:ln w="9525">
            <a:noFill/>
          </a:ln>
        </p:spPr>
      </p:pic>
      <p:sp>
        <p:nvSpPr>
          <p:cNvPr id="6148" name="Rectangle 4"/>
          <p:cNvSpPr>
            <a:spLocks noGrp="1" noChangeArrowheads="1"/>
          </p:cNvSpPr>
          <p:nvPr>
            <p:ph type="ctrTitle"/>
          </p:nvPr>
        </p:nvSpPr>
        <p:spPr>
          <a:xfrm>
            <a:off x="609600" y="1447800"/>
            <a:ext cx="8382000" cy="2689225"/>
          </a:xfrm>
          <a:noFill/>
        </p:spPr>
        <p:txBody>
          <a:bodyPr/>
          <a:lstStyle>
            <a:lvl1pPr>
              <a:defRPr sz="6600">
                <a:effectLst>
                  <a:outerShdw blurRad="38100" dist="38100" dir="2700000" algn="tl">
                    <a:srgbClr val="C0C0C0"/>
                  </a:outerShdw>
                </a:effectLst>
              </a:defRPr>
            </a:lvl1pPr>
          </a:lstStyle>
          <a:p>
            <a:pPr fontAlgn="base"/>
            <a:r>
              <a:rPr lang="zh-CN" altLang="en-US" strike="noStrike" noProof="1"/>
              <a:t>单击此处编辑母版标题样式</a:t>
            </a:r>
          </a:p>
        </p:txBody>
      </p:sp>
      <p:sp>
        <p:nvSpPr>
          <p:cNvPr id="6149" name="Rectangle 5"/>
          <p:cNvSpPr>
            <a:spLocks noGrp="1" noChangeArrowheads="1"/>
          </p:cNvSpPr>
          <p:nvPr>
            <p:ph type="subTitle" idx="1"/>
          </p:nvPr>
        </p:nvSpPr>
        <p:spPr>
          <a:xfrm>
            <a:off x="2362200" y="4343400"/>
            <a:ext cx="4419600" cy="1447800"/>
          </a:xfrm>
        </p:spPr>
        <p:txBody>
          <a:bodyPr/>
          <a:lstStyle>
            <a:lvl1pPr marL="0" indent="0" algn="ctr">
              <a:buFontTx/>
              <a:buNone/>
              <a:defRPr/>
            </a:lvl1pPr>
          </a:lstStyle>
          <a:p>
            <a:pPr fontAlgn="base"/>
            <a:r>
              <a:rPr lang="zh-CN" altLang="en-US" strike="noStrike" noProof="1"/>
              <a:t>单击此处编辑母版副标题样式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3250" y="0"/>
            <a:ext cx="2190750" cy="61261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381000" y="0"/>
            <a:ext cx="6419850" cy="61261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0"/>
            <a:ext cx="8153400" cy="1066800"/>
          </a:xfr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3810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720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wmf"/><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w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image" Target="../media/image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wmf"/><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j0296302"/>
          <p:cNvPicPr>
            <a:picLocks noChangeAspect="1"/>
          </p:cNvPicPr>
          <p:nvPr/>
        </p:nvPicPr>
        <p:blipFill>
          <a:blip r:embed="rId15"/>
          <a:stretch>
            <a:fillRect/>
          </a:stretch>
        </p:blipFill>
        <p:spPr>
          <a:xfrm>
            <a:off x="0" y="6245225"/>
            <a:ext cx="838200" cy="612775"/>
          </a:xfrm>
          <a:prstGeom prst="rect">
            <a:avLst/>
          </a:prstGeom>
          <a:noFill/>
          <a:ln w="9525">
            <a:noFill/>
          </a:ln>
        </p:spPr>
      </p:pic>
      <p:sp>
        <p:nvSpPr>
          <p:cNvPr id="5124" name="Rectangle 4"/>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fontAlgn="base"/>
            <a:r>
              <a:rPr lang="zh-CN" altLang="en-US" strike="noStrike" noProof="1"/>
              <a:t>单击此处编辑母版标题样式</a:t>
            </a:r>
          </a:p>
        </p:txBody>
      </p:sp>
      <p:sp>
        <p:nvSpPr>
          <p:cNvPr id="5125" name="Rectangle 5"/>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126"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128"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lvl1pPr indent="0" algn="r">
              <a:defRPr sz="1200">
                <a:solidFill>
                  <a:srgbClr val="003399"/>
                </a:solidFill>
                <a:latin typeface="Arial" panose="020B0604020202020204" pitchFamily="34" charset="0"/>
                <a:ea typeface="楷体_GB2312"/>
              </a:defRPr>
            </a:lvl1p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pic>
        <p:nvPicPr>
          <p:cNvPr id="1032" name="Picture 9"/>
          <p:cNvPicPr>
            <a:picLocks noChangeAspect="1"/>
          </p:cNvPicPr>
          <p:nvPr userDrawn="1"/>
        </p:nvPicPr>
        <p:blipFill>
          <a:blip r:embed="rId16"/>
          <a:stretch>
            <a:fillRect/>
          </a:stretch>
        </p:blipFill>
        <p:spPr>
          <a:xfrm>
            <a:off x="0" y="152400"/>
            <a:ext cx="1066800" cy="955675"/>
          </a:xfrm>
          <a:prstGeom prst="rect">
            <a:avLst/>
          </a:prstGeom>
          <a:noFill/>
          <a:ln w="9525">
            <a:noFill/>
          </a:ln>
        </p:spPr>
      </p:pic>
      <p:pic>
        <p:nvPicPr>
          <p:cNvPr id="1033" name="Picture 11" descr="j0296302"/>
          <p:cNvPicPr>
            <a:picLocks noChangeAspect="1"/>
          </p:cNvPicPr>
          <p:nvPr userDrawn="1"/>
        </p:nvPicPr>
        <p:blipFill>
          <a:blip r:embed="rId15"/>
          <a:stretch>
            <a:fillRect/>
          </a:stretch>
        </p:blipFill>
        <p:spPr>
          <a:xfrm flipV="1">
            <a:off x="6457950" y="1076325"/>
            <a:ext cx="2514600" cy="10318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j0296302"/>
          <p:cNvPicPr>
            <a:picLocks noChangeAspect="1"/>
          </p:cNvPicPr>
          <p:nvPr/>
        </p:nvPicPr>
        <p:blipFill>
          <a:blip r:embed="rId17"/>
          <a:stretch>
            <a:fillRect/>
          </a:stretch>
        </p:blipFill>
        <p:spPr>
          <a:xfrm>
            <a:off x="0" y="6245225"/>
            <a:ext cx="838200" cy="612775"/>
          </a:xfrm>
          <a:prstGeom prst="rect">
            <a:avLst/>
          </a:prstGeom>
          <a:noFill/>
          <a:ln w="9525">
            <a:noFill/>
          </a:ln>
        </p:spPr>
      </p:pic>
      <p:sp>
        <p:nvSpPr>
          <p:cNvPr id="5124" name="Rectangle 4"/>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fontAlgn="base"/>
            <a:r>
              <a:rPr lang="zh-CN" altLang="en-US" strike="noStrike" noProof="1"/>
              <a:t>单击此处编辑母版标题样式</a:t>
            </a:r>
          </a:p>
        </p:txBody>
      </p:sp>
      <p:sp>
        <p:nvSpPr>
          <p:cNvPr id="5125" name="Rectangle 5"/>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126"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algn="l" eaLnBrk="1" hangingPunct="1">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128"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lvl1pPr indent="0" algn="r">
              <a:defRPr sz="1200">
                <a:solidFill>
                  <a:srgbClr val="003399"/>
                </a:solidFill>
                <a:latin typeface="Arial" panose="020B0604020202020204" pitchFamily="34" charset="0"/>
                <a:ea typeface="楷体_GB2312"/>
              </a:defRPr>
            </a:lvl1pPr>
          </a:lstStyle>
          <a:p>
            <a:pPr lvl="0" fontAlgn="base"/>
            <a:fld id="{9A0DB2DC-4C9A-4742-B13C-FB6460FD3503}" type="slidenum">
              <a:rPr lang="zh-CN" altLang="en-US" strike="noStrike" noProof="1" dirty="0">
                <a:latin typeface="Arial" panose="020B0604020202020204" pitchFamily="34" charset="0"/>
                <a:ea typeface="楷体_GB2312"/>
                <a:cs typeface="+mn-cs"/>
              </a:rPr>
              <a:t>‹#›</a:t>
            </a:fld>
            <a:endParaRPr lang="zh-CN" altLang="en-US" strike="noStrike" noProof="1"/>
          </a:p>
        </p:txBody>
      </p:sp>
      <p:pic>
        <p:nvPicPr>
          <p:cNvPr id="2056" name="Picture 9"/>
          <p:cNvPicPr>
            <a:picLocks noChangeAspect="1"/>
          </p:cNvPicPr>
          <p:nvPr userDrawn="1"/>
        </p:nvPicPr>
        <p:blipFill>
          <a:blip r:embed="rId18"/>
          <a:stretch>
            <a:fillRect/>
          </a:stretch>
        </p:blipFill>
        <p:spPr>
          <a:xfrm>
            <a:off x="0" y="152400"/>
            <a:ext cx="1066800" cy="955675"/>
          </a:xfrm>
          <a:prstGeom prst="rect">
            <a:avLst/>
          </a:prstGeom>
          <a:noFill/>
          <a:ln w="9525">
            <a:noFill/>
          </a:ln>
        </p:spPr>
      </p:pic>
      <p:pic>
        <p:nvPicPr>
          <p:cNvPr id="2057" name="Picture 11" descr="j0296302"/>
          <p:cNvPicPr>
            <a:picLocks noChangeAspect="1"/>
          </p:cNvPicPr>
          <p:nvPr userDrawn="1"/>
        </p:nvPicPr>
        <p:blipFill>
          <a:blip r:embed="rId17"/>
          <a:stretch>
            <a:fillRect/>
          </a:stretch>
        </p:blipFill>
        <p:spPr>
          <a:xfrm flipV="1">
            <a:off x="6457950" y="1076325"/>
            <a:ext cx="2514600" cy="10318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sldNum="0" hdr="0" ftr="0" dt="0"/>
  <p:txStyles>
    <p:titleStyle>
      <a:lvl1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mj-ea"/>
          <a:cs typeface="楷体_GB2312"/>
        </a:defRPr>
      </a:lvl1pPr>
      <a:lvl2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2pPr>
      <a:lvl3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3pPr>
      <a:lvl4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4pPr>
      <a:lvl5pPr algn="r" rtl="0" eaLnBrk="0" fontAlgn="base" hangingPunct="0">
        <a:spcBef>
          <a:spcPct val="0"/>
        </a:spcBef>
        <a:spcAft>
          <a:spcPct val="0"/>
        </a:spcAft>
        <a:defRPr sz="4400" b="1">
          <a:solidFill>
            <a:srgbClr val="A24200"/>
          </a:solidFill>
          <a:effectLst>
            <a:outerShdw blurRad="38100" dist="38100" dir="2700000" algn="tl">
              <a:srgbClr val="000000"/>
            </a:outerShdw>
          </a:effectLst>
          <a:latin typeface="Times New Roman" panose="02020603050405020304" pitchFamily="18" charset="0"/>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3333FF"/>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j0296302"/>
          <p:cNvPicPr>
            <a:picLocks noChangeAspect="1"/>
          </p:cNvPicPr>
          <p:nvPr/>
        </p:nvPicPr>
        <p:blipFill>
          <a:blip r:embed="rId15"/>
          <a:stretch>
            <a:fillRect/>
          </a:stretch>
        </p:blipFill>
        <p:spPr>
          <a:xfrm>
            <a:off x="0" y="6245225"/>
            <a:ext cx="838200" cy="612775"/>
          </a:xfrm>
          <a:prstGeom prst="rect">
            <a:avLst/>
          </a:prstGeom>
          <a:noFill/>
          <a:ln w="9525">
            <a:noFill/>
          </a:ln>
        </p:spPr>
      </p:pic>
      <p:sp>
        <p:nvSpPr>
          <p:cNvPr id="5124" name="Rectangle 4"/>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fontAlgn="base"/>
            <a:r>
              <a:rPr lang="zh-CN" altLang="en-US" strike="noStrike" noProof="1"/>
              <a:t>单击此处编辑母版标题样式</a:t>
            </a:r>
          </a:p>
        </p:txBody>
      </p:sp>
      <p:sp>
        <p:nvSpPr>
          <p:cNvPr id="5125" name="Rectangle 5"/>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126"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128"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6112B93-01FB-4CA6-92FF-BDDC17E44D9F}"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080" name="Picture 9"/>
          <p:cNvPicPr>
            <a:picLocks noChangeAspect="1"/>
          </p:cNvPicPr>
          <p:nvPr userDrawn="1"/>
        </p:nvPicPr>
        <p:blipFill>
          <a:blip r:embed="rId16"/>
          <a:stretch>
            <a:fillRect/>
          </a:stretch>
        </p:blipFill>
        <p:spPr>
          <a:xfrm>
            <a:off x="0" y="152400"/>
            <a:ext cx="1066800" cy="955675"/>
          </a:xfrm>
          <a:prstGeom prst="rect">
            <a:avLst/>
          </a:prstGeom>
          <a:noFill/>
          <a:ln w="9525">
            <a:noFill/>
          </a:ln>
        </p:spPr>
      </p:pic>
      <p:pic>
        <p:nvPicPr>
          <p:cNvPr id="3081" name="Picture 11" descr="j0296302"/>
          <p:cNvPicPr>
            <a:picLocks noChangeAspect="1"/>
          </p:cNvPicPr>
          <p:nvPr userDrawn="1"/>
        </p:nvPicPr>
        <p:blipFill>
          <a:blip r:embed="rId15"/>
          <a:stretch>
            <a:fillRect/>
          </a:stretch>
        </p:blipFill>
        <p:spPr>
          <a:xfrm flipV="1">
            <a:off x="6457950" y="1076325"/>
            <a:ext cx="2514600" cy="10318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hf sldNum="0" hdr="0" ftr="0" dt="0"/>
  <p:txStyles>
    <p:title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j0296302"/>
          <p:cNvPicPr>
            <a:picLocks noChangeAspect="1"/>
          </p:cNvPicPr>
          <p:nvPr/>
        </p:nvPicPr>
        <p:blipFill>
          <a:blip r:embed="rId15"/>
          <a:stretch>
            <a:fillRect/>
          </a:stretch>
        </p:blipFill>
        <p:spPr>
          <a:xfrm>
            <a:off x="0" y="6245225"/>
            <a:ext cx="838200" cy="612775"/>
          </a:xfrm>
          <a:prstGeom prst="rect">
            <a:avLst/>
          </a:prstGeom>
          <a:noFill/>
          <a:ln w="9525">
            <a:noFill/>
          </a:ln>
        </p:spPr>
      </p:pic>
      <p:sp>
        <p:nvSpPr>
          <p:cNvPr id="5124" name="Rectangle 4"/>
          <p:cNvSpPr>
            <a:spLocks noGrp="1" noChangeArrowheads="1"/>
          </p:cNvSpPr>
          <p:nvPr>
            <p:ph type="title"/>
          </p:nvPr>
        </p:nvSpPr>
        <p:spPr bwMode="auto">
          <a:xfrm>
            <a:off x="990600" y="0"/>
            <a:ext cx="8153400" cy="1066800"/>
          </a:xfrm>
          <a:prstGeom prst="rect">
            <a:avLst/>
          </a:prstGeom>
          <a:gradFill rotWithShape="0">
            <a:gsLst>
              <a:gs pos="0">
                <a:srgbClr val="3F8DFF"/>
              </a:gs>
              <a:gs pos="100000">
                <a:schemeClr val="bg1"/>
              </a:gs>
            </a:gsLst>
            <a:path path="rect">
              <a:fillToRect l="100000" b="100000"/>
            </a:path>
          </a:gradFill>
          <a:ln w="9525">
            <a:noFill/>
            <a:miter lim="800000"/>
          </a:ln>
          <a:effectLst/>
        </p:spPr>
        <p:txBody>
          <a:bodyPr vert="horz" wrap="square" lIns="91440" tIns="45720" rIns="91440" bIns="45720" numCol="1" anchor="ctr" anchorCtr="0" compatLnSpc="1"/>
          <a:lstStyle/>
          <a:p>
            <a:pPr lvl="0" fontAlgn="base"/>
            <a:r>
              <a:rPr lang="zh-CN" altLang="en-US" strike="noStrike" noProof="1"/>
              <a:t>单击此处编辑母版标题样式</a:t>
            </a:r>
          </a:p>
        </p:txBody>
      </p:sp>
      <p:sp>
        <p:nvSpPr>
          <p:cNvPr id="5125" name="Rectangle 5"/>
          <p:cNvSpPr>
            <a:spLocks noGrp="1" noChangeArrowheads="1"/>
          </p:cNvSpPr>
          <p:nvPr>
            <p:ph type="body" idx="1"/>
          </p:nvPr>
        </p:nvSpPr>
        <p:spPr bwMode="auto">
          <a:xfrm>
            <a:off x="3810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126" name="Rectangle 6"/>
          <p:cNvSpPr>
            <a:spLocks noGrp="1" noChangeArrowheads="1"/>
          </p:cNvSpPr>
          <p:nvPr>
            <p:ph type="dt" sz="half" idx="2"/>
          </p:nvPr>
        </p:nvSpPr>
        <p:spPr bwMode="auto">
          <a:xfrm>
            <a:off x="914400" y="6553200"/>
            <a:ext cx="1600200" cy="3048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ftr" sz="quarter" idx="3"/>
          </p:nvPr>
        </p:nvSpPr>
        <p:spPr bwMode="auto">
          <a:xfrm>
            <a:off x="3200400" y="6553200"/>
            <a:ext cx="4343400" cy="3048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400" b="1">
                <a:solidFill>
                  <a:srgbClr val="003399"/>
                </a:solidFill>
                <a:effectLst>
                  <a:outerShdw blurRad="38100" dist="38100" dir="2700000" algn="tl">
                    <a:srgbClr val="C0C0C0"/>
                  </a:outerShdw>
                </a:effectLst>
                <a:latin typeface="Comic Sans MS" panose="030F0702030302020204" pitchFamily="66"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128" name="Rectangle 8"/>
          <p:cNvSpPr>
            <a:spLocks noGrp="1" noChangeArrowheads="1"/>
          </p:cNvSpPr>
          <p:nvPr>
            <p:ph type="sldNum" sz="quarter" idx="4"/>
          </p:nvPr>
        </p:nvSpPr>
        <p:spPr bwMode="auto">
          <a:xfrm>
            <a:off x="8763000" y="6629400"/>
            <a:ext cx="381000" cy="2286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1">
                <a:solidFill>
                  <a:srgbClr val="003399"/>
                </a:solidFill>
                <a:effectLst>
                  <a:outerShdw blurRad="38100" dist="38100" dir="2700000" algn="tl">
                    <a:srgbClr val="C0C0C0"/>
                  </a:outerShdw>
                </a:effectLst>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CE70F61-7A6E-439C-911F-2989EB3BBFA3}" type="slidenum">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4104" name="Picture 9"/>
          <p:cNvPicPr>
            <a:picLocks noChangeAspect="1"/>
          </p:cNvPicPr>
          <p:nvPr userDrawn="1"/>
        </p:nvPicPr>
        <p:blipFill>
          <a:blip r:embed="rId16"/>
          <a:stretch>
            <a:fillRect/>
          </a:stretch>
        </p:blipFill>
        <p:spPr>
          <a:xfrm>
            <a:off x="0" y="152400"/>
            <a:ext cx="1066800" cy="955675"/>
          </a:xfrm>
          <a:prstGeom prst="rect">
            <a:avLst/>
          </a:prstGeom>
          <a:noFill/>
          <a:ln w="9525">
            <a:noFill/>
          </a:ln>
        </p:spPr>
      </p:pic>
      <p:pic>
        <p:nvPicPr>
          <p:cNvPr id="4105" name="Picture 11" descr="j0296302"/>
          <p:cNvPicPr>
            <a:picLocks noChangeAspect="1"/>
          </p:cNvPicPr>
          <p:nvPr userDrawn="1"/>
        </p:nvPicPr>
        <p:blipFill>
          <a:blip r:embed="rId15"/>
          <a:stretch>
            <a:fillRect/>
          </a:stretch>
        </p:blipFill>
        <p:spPr>
          <a:xfrm flipV="1">
            <a:off x="6457950" y="1076325"/>
            <a:ext cx="2514600" cy="10318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sldNum="0" hdr="0" ftr="0" dt="0"/>
  <p:txStyles>
    <p:titleStyle>
      <a:lvl1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mj-lt"/>
          <a:ea typeface="+mj-ea"/>
          <a:cs typeface="楷体_GB2312"/>
        </a:defRPr>
      </a:lvl1pPr>
      <a:lvl2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2pPr>
      <a:lvl3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3pPr>
      <a:lvl4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4pPr>
      <a:lvl5pPr algn="ctr" rtl="0" eaLnBrk="0" fontAlgn="base" hangingPunct="0">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cs typeface="楷体_GB2312"/>
        </a:defRPr>
      </a:lvl5pPr>
      <a:lvl6pPr marL="4572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6pPr>
      <a:lvl7pPr marL="9144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7pPr>
      <a:lvl8pPr marL="13716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8pPr>
      <a:lvl9pPr marL="1828800" algn="ctr" rtl="0" fontAlgn="base">
        <a:spcBef>
          <a:spcPct val="0"/>
        </a:spcBef>
        <a:spcAft>
          <a:spcPct val="0"/>
        </a:spcAft>
        <a:defRPr sz="4400" b="1">
          <a:solidFill>
            <a:srgbClr val="A24200"/>
          </a:solidFill>
          <a:effectLst>
            <a:outerShdw blurRad="38100" dist="38100" dir="2700000" algn="tl">
              <a:srgbClr val="000000"/>
            </a:outerShdw>
          </a:effectLst>
          <a:latin typeface="楷体_GB2312" pitchFamily="49" charset="-122"/>
          <a:ea typeface="楷体_GB2312" pitchFamily="49" charset="-122"/>
        </a:defRPr>
      </a:lvl9pPr>
    </p:titleStyle>
    <p:body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8.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4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48.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8.xml"/><Relationship Id="rId1" Type="http://schemas.openxmlformats.org/officeDocument/2006/relationships/vmlDrawing" Target="../drawings/vmlDrawing4.vml"/><Relationship Id="rId6" Type="http://schemas.openxmlformats.org/officeDocument/2006/relationships/image" Target="../media/image55.png"/><Relationship Id="rId5" Type="http://schemas.openxmlformats.org/officeDocument/2006/relationships/oleObject" Target="../embeddings/oleObject5.bin"/><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8.xml"/><Relationship Id="rId1" Type="http://schemas.openxmlformats.org/officeDocument/2006/relationships/vmlDrawing" Target="../drawings/vmlDrawing5.vml"/><Relationship Id="rId6" Type="http://schemas.openxmlformats.org/officeDocument/2006/relationships/image" Target="../media/image57.png"/><Relationship Id="rId5" Type="http://schemas.openxmlformats.org/officeDocument/2006/relationships/oleObject" Target="../embeddings/oleObject7.bin"/><Relationship Id="rId4"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8.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9.emf"/><Relationship Id="rId5" Type="http://schemas.openxmlformats.org/officeDocument/2006/relationships/image" Target="../media/image10.emf"/><Relationship Id="rId4"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emf"/><Relationship Id="rId5" Type="http://schemas.openxmlformats.org/officeDocument/2006/relationships/image" Target="../media/image11.emf"/><Relationship Id="rId4"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43.xml"/><Relationship Id="rId7" Type="http://schemas.openxmlformats.org/officeDocument/2006/relationships/image" Target="../media/image12.emf"/><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30.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1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4.xml"/><Relationship Id="rId1" Type="http://schemas.openxmlformats.org/officeDocument/2006/relationships/vmlDrawing" Target="../drawings/vmlDrawing1.v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4.xml"/><Relationship Id="rId1" Type="http://schemas.openxmlformats.org/officeDocument/2006/relationships/vmlDrawing" Target="../drawings/vmlDrawing2.vml"/><Relationship Id="rId4" Type="http://schemas.openxmlformats.org/officeDocument/2006/relationships/image" Target="../media/image32.wmf"/></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4.xml"/><Relationship Id="rId1" Type="http://schemas.openxmlformats.org/officeDocument/2006/relationships/tags" Target="../tags/tag4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8.xml"/><Relationship Id="rId1" Type="http://schemas.openxmlformats.org/officeDocument/2006/relationships/vmlDrawing" Target="../drawings/vmlDrawing3.v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61925" y="1268413"/>
            <a:ext cx="8820150" cy="27606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ts val="600"/>
              </a:spcBef>
              <a:spcAft>
                <a:spcPts val="0"/>
              </a:spcAft>
              <a:buClrTx/>
              <a:buSzTx/>
              <a:buFontTx/>
              <a:buNone/>
              <a:defRPr/>
            </a:pPr>
            <a:r>
              <a:rPr kumimoji="0" lang="zh-CN" altLang="en-US" sz="6600" b="1" i="0" u="none" strike="noStrike" kern="0" cap="none" spc="0" normalizeH="0" baseline="0" noProof="0" dirty="0">
                <a:ln>
                  <a:noFill/>
                </a:ln>
                <a:solidFill>
                  <a:srgbClr val="A24200"/>
                </a:solidFill>
                <a:effectLst>
                  <a:outerShdw blurRad="38100" dist="38100" dir="2700000" algn="tl">
                    <a:srgbClr val="C0C0C0"/>
                  </a:outerShdw>
                </a:effectLst>
                <a:uLnTx/>
                <a:uFillTx/>
                <a:latin typeface="Times New Roman" panose="02020603050405020304" pitchFamily="18" charset="0"/>
                <a:ea typeface="+mj-ea"/>
                <a:cs typeface="+mj-cs"/>
              </a:rPr>
              <a:t>实现篇</a:t>
            </a:r>
            <a:br>
              <a:rPr kumimoji="0" lang="zh-CN" altLang="en-US" sz="6600" b="1" i="0" u="none" strike="noStrike" kern="0" cap="none" spc="0" normalizeH="0" baseline="0" noProof="0" dirty="0">
                <a:ln>
                  <a:noFill/>
                </a:ln>
                <a:solidFill>
                  <a:srgbClr val="A24200"/>
                </a:solidFill>
                <a:effectLst>
                  <a:outerShdw blurRad="38100" dist="38100" dir="2700000" algn="tl">
                    <a:srgbClr val="C0C0C0"/>
                  </a:outerShdw>
                </a:effectLst>
                <a:uLnTx/>
                <a:uFillTx/>
                <a:latin typeface="Times New Roman" panose="02020603050405020304" pitchFamily="18" charset="0"/>
                <a:ea typeface="+mj-ea"/>
                <a:cs typeface="+mj-cs"/>
              </a:rPr>
            </a:br>
            <a:r>
              <a:rPr kumimoji="0" lang="zh-CN" altLang="en-US" sz="6600" b="1" i="0" u="none" strike="noStrike" kern="0" cap="none" spc="0" normalizeH="0" baseline="0" noProof="0" dirty="0">
                <a:ln>
                  <a:noFill/>
                </a:ln>
                <a:solidFill>
                  <a:srgbClr val="A24200"/>
                </a:solidFill>
                <a:effectLst>
                  <a:outerShdw blurRad="38100" dist="38100" dir="2700000" algn="tl">
                    <a:srgbClr val="C0C0C0"/>
                  </a:outerShdw>
                </a:effectLst>
                <a:uLnTx/>
                <a:uFillTx/>
                <a:latin typeface="Times New Roman" panose="02020603050405020304" pitchFamily="18" charset="0"/>
                <a:ea typeface="+mj-ea"/>
                <a:cs typeface="+mj-cs"/>
              </a:rPr>
              <a:t>第七章 物理存储结构</a:t>
            </a:r>
          </a:p>
        </p:txBody>
      </p:sp>
      <p:sp>
        <p:nvSpPr>
          <p:cNvPr id="4099" name="Rectangle 3"/>
          <p:cNvSpPr>
            <a:spLocks noGrp="1" noChangeArrowheads="1"/>
          </p:cNvSpPr>
          <p:nvPr>
            <p:ph type="subTitle" idx="1"/>
          </p:nvPr>
        </p:nvSpPr>
        <p:spPr>
          <a:xfrm>
            <a:off x="2590800" y="4367530"/>
            <a:ext cx="5090160" cy="14478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主讲：程思瑶</a:t>
            </a:r>
          </a:p>
          <a:p>
            <a:pPr marL="0" marR="0" lvl="0" indent="0" algn="ctr"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物联网与泛在智能研究中心</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磁盘数据存储机制</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7450C8B-4793-4A90-8588-2B9946FD6E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descr="7-1-2.gif"/>
          <p:cNvPicPr>
            <a:picLocks noChangeAspect="1"/>
          </p:cNvPicPr>
          <p:nvPr/>
        </p:nvPicPr>
        <p:blipFill>
          <a:blip r:embed="rId2"/>
          <a:stretch>
            <a:fillRect/>
          </a:stretch>
        </p:blipFill>
        <p:spPr>
          <a:xfrm>
            <a:off x="5508625" y="2060575"/>
            <a:ext cx="3389313" cy="3008313"/>
          </a:xfrm>
          <a:prstGeom prst="rect">
            <a:avLst/>
          </a:prstGeom>
          <a:ln w="38100" cap="sq">
            <a:solidFill>
              <a:schemeClr val="tx1">
                <a:lumMod val="40000"/>
                <a:lumOff val="60000"/>
              </a:schemeClr>
            </a:solidFill>
            <a:prstDash val="solid"/>
            <a:miter lim="800000"/>
            <a:headEnd/>
            <a:tailEnd/>
          </a:ln>
          <a:effectLst>
            <a:outerShdw blurRad="50800" dist="38100" dir="2700000" algn="tl" rotWithShape="0">
              <a:srgbClr val="000000">
                <a:alpha val="43000"/>
              </a:srgbClr>
            </a:outerShdw>
          </a:effectLst>
        </p:spPr>
      </p:pic>
      <p:sp>
        <p:nvSpPr>
          <p:cNvPr id="8" name="Rectangle 2"/>
          <p:cNvSpPr txBox="1">
            <a:spLocks noChangeArrowheads="1"/>
          </p:cNvSpPr>
          <p:nvPr/>
        </p:nvSpPr>
        <p:spPr bwMode="auto">
          <a:xfrm>
            <a:off x="684530" y="1268730"/>
            <a:ext cx="4741545" cy="4907280"/>
          </a:xfrm>
          <a:prstGeom prst="rect">
            <a:avLst/>
          </a:prstGeom>
          <a:noFill/>
          <a:ln w="9525">
            <a:noFill/>
            <a:miter lim="800000"/>
          </a:ln>
          <a:effectLst/>
        </p:spPr>
        <p:txBody>
          <a:bodyPr/>
          <a:lstStyle/>
          <a:p>
            <a:pPr marL="342900" marR="0" indent="-342900" algn="just" defTabSz="914400" eaLnBrk="0" hangingPunct="0">
              <a:spcBef>
                <a:spcPct val="20000"/>
              </a:spcBef>
              <a:buClrTx/>
              <a:buSzTx/>
              <a:buFontTx/>
              <a:buChar char="•"/>
              <a:defRPr/>
            </a:pPr>
            <a:r>
              <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磁盘存储器</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磁盘是用磁性材料制成的圆盘。数据存储在磁盘表面。</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多个磁盘组装在一起使用，形成一个</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磁盘组</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每个磁盘表面由多个</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磁道</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组成。数据存储在磁道上。</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每个磁道又分为多个</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扇区</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（也称为</a:t>
            </a:r>
            <a:r>
              <a:rPr kumimoji="0" lang="zh-CN" altLang="en-US" sz="2400" b="1" i="0" u="none" strike="noStrike" kern="0" cap="none" spc="0" normalizeH="0" baseline="0" noProof="0" dirty="0">
                <a:ln>
                  <a:noFill/>
                </a:ln>
                <a:solidFill>
                  <a:srgbClr val="FF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磁盘块</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p>
          <a:p>
            <a:pPr marL="742950" marR="0" lvl="1" indent="-28575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在磁盘组上，所有磁盘面上具有相同直径的磁道集合称为一个</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柱面</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box(in)">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box(in)">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ox(in)">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box(in)">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0C94B60-6FAA-4BE5-9C27-09885D9C80F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TextBox 4"/>
          <p:cNvSpPr txBox="1"/>
          <p:nvPr/>
        </p:nvSpPr>
        <p:spPr>
          <a:xfrm>
            <a:off x="1000125" y="1465263"/>
            <a:ext cx="8143875" cy="523875"/>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楷体_GB2312"/>
                <a:ea typeface="华文行楷" panose="02010800040101010101" pitchFamily="2" charset="-122"/>
                <a:cs typeface="楷体_GB2312"/>
              </a:rPr>
              <a:t> </a:t>
            </a: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树的查找算法（</a:t>
            </a: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树索引域是数据文件键域）</a:t>
            </a:r>
            <a:endPar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grpSp>
        <p:nvGrpSpPr>
          <p:cNvPr id="6" name="组合 5"/>
          <p:cNvGrpSpPr/>
          <p:nvPr/>
        </p:nvGrpSpPr>
        <p:grpSpPr>
          <a:xfrm>
            <a:off x="1357290" y="2241344"/>
            <a:ext cx="6715172" cy="4572032"/>
            <a:chOff x="1357290" y="1643050"/>
            <a:chExt cx="6715172" cy="4572032"/>
          </a:xfrm>
          <a:solidFill>
            <a:schemeClr val="tx1">
              <a:lumMod val="20000"/>
              <a:lumOff val="80000"/>
            </a:schemeClr>
          </a:solidFill>
        </p:grpSpPr>
        <p:sp>
          <p:nvSpPr>
            <p:cNvPr id="7" name="圆角矩形 6"/>
            <p:cNvSpPr/>
            <p:nvPr/>
          </p:nvSpPr>
          <p:spPr bwMode="auto">
            <a:xfrm>
              <a:off x="1357290" y="1643050"/>
              <a:ext cx="6715172" cy="4572032"/>
            </a:xfrm>
            <a:prstGeom prst="roundRect">
              <a:avLst/>
            </a:prstGeom>
            <a:solidFill>
              <a:srgbClr val="FF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nvGrpSpPr>
            <p:cNvPr id="8" name="组合 7"/>
            <p:cNvGrpSpPr/>
            <p:nvPr/>
          </p:nvGrpSpPr>
          <p:grpSpPr>
            <a:xfrm>
              <a:off x="1714520" y="1857364"/>
              <a:ext cx="5929314" cy="3979239"/>
              <a:chOff x="1643082" y="1857364"/>
              <a:chExt cx="5929314" cy="3979239"/>
            </a:xfrm>
            <a:grpFill/>
          </p:grpSpPr>
          <p:pic>
            <p:nvPicPr>
              <p:cNvPr id="1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43082" y="1857364"/>
                <a:ext cx="5929314" cy="3979239"/>
              </a:xfrm>
              <a:prstGeom prst="rect">
                <a:avLst/>
              </a:prstGeom>
              <a:noFill/>
            </p:spPr>
          </p:pic>
          <p:sp>
            <p:nvSpPr>
              <p:cNvPr id="11" name="矩形 10"/>
              <p:cNvSpPr/>
              <p:nvPr/>
            </p:nvSpPr>
            <p:spPr bwMode="auto">
              <a:xfrm>
                <a:off x="6072198" y="1857364"/>
                <a:ext cx="1285884" cy="1500198"/>
              </a:xfrm>
              <a:prstGeom prst="rect">
                <a:avLst/>
              </a:prstGeom>
              <a:solidFill>
                <a:srgbClr val="FFFFCC"/>
              </a:solidFill>
              <a:ln w="9525" cap="flat" cmpd="sng" algn="ctr">
                <a:no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sp>
          <p:nvSpPr>
            <p:cNvPr id="9" name="TextBox 8"/>
            <p:cNvSpPr txBox="1"/>
            <p:nvPr/>
          </p:nvSpPr>
          <p:spPr>
            <a:xfrm>
              <a:off x="5429256" y="2000240"/>
              <a:ext cx="2307042" cy="1077218"/>
            </a:xfrm>
            <a:prstGeom prst="rect">
              <a:avLst/>
            </a:prstGeom>
            <a:solidFill>
              <a:srgbClr val="FFFFCC"/>
            </a:solidFill>
          </p:spPr>
          <p:txBody>
            <a:bodyPr wrap="none">
              <a:spAutoFit/>
            </a:bodyPr>
            <a:lstStyle/>
            <a:p>
              <a:pPr marL="0" marR="0" lvl="0" indent="0" algn="l" defTabSz="914400" rtl="0" eaLnBrk="0" fontAlgn="base" latinLnBrk="0" hangingPunct="0">
                <a:lnSpc>
                  <a:spcPct val="100000"/>
                </a:lnSpc>
                <a:spcBef>
                  <a:spcPts val="0"/>
                </a:spcBef>
                <a:spcAft>
                  <a:spcPct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查找索引值</a:t>
              </a:r>
              <a:endParaRPr kumimoji="0" lang="en-US" altLang="zh-CN"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ts val="0"/>
                </a:spcBef>
                <a:spcAft>
                  <a:spcPct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为</a:t>
              </a:r>
              <a:r>
                <a:rPr kumimoji="0" lang="en-US" altLang="zh-CN"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65</a:t>
              </a:r>
              <a:r>
                <a:rPr kumimoji="0" lang="zh-CN" altLang="en-US" sz="3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的记录</a:t>
              </a:r>
            </a:p>
          </p:txBody>
        </p:sp>
      </p:grpSp>
      <p:pic>
        <p:nvPicPr>
          <p:cNvPr id="105478" name="图片 11"/>
          <p:cNvPicPr>
            <a:picLocks noChangeAspect="1"/>
          </p:cNvPicPr>
          <p:nvPr/>
        </p:nvPicPr>
        <p:blipFill>
          <a:blip r:embed="rId3"/>
          <a:stretch>
            <a:fillRect/>
          </a:stretch>
        </p:blipFill>
        <p:spPr>
          <a:xfrm>
            <a:off x="993775" y="-61912"/>
            <a:ext cx="8437563" cy="12747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6AD9619-F167-4E1B-81AC-AE4496AE1842}"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圆角矩形 4"/>
          <p:cNvSpPr/>
          <p:nvPr/>
        </p:nvSpPr>
        <p:spPr bwMode="auto">
          <a:xfrm>
            <a:off x="72570" y="1629656"/>
            <a:ext cx="9000000" cy="4752000"/>
          </a:xfrm>
          <a:prstGeom prst="roundRect">
            <a:avLst/>
          </a:prstGeom>
          <a:solidFill>
            <a:srgbClr val="FFFFCC"/>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sp>
        <p:nvSpPr>
          <p:cNvPr id="102408" name="TextBox 5"/>
          <p:cNvSpPr txBox="1"/>
          <p:nvPr/>
        </p:nvSpPr>
        <p:spPr>
          <a:xfrm>
            <a:off x="1112838" y="500063"/>
            <a:ext cx="6335713"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楷体_GB2312"/>
                <a:ea typeface="华文行楷" panose="02010800040101010101" pitchFamily="2" charset="-122"/>
                <a:cs typeface="楷体_GB2312"/>
              </a:rPr>
              <a:t> </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向</a:t>
            </a: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树插入一个索引域值为</a:t>
            </a:r>
            <a:r>
              <a:rPr kumimoji="0" lang="en-US" altLang="zh-CN" sz="2800" b="0" i="1"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的记录</a:t>
            </a:r>
            <a:r>
              <a:rPr kumimoji="0" lang="en-US" altLang="zh-CN" sz="2800" b="0" i="1"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r</a:t>
            </a:r>
          </a:p>
        </p:txBody>
      </p:sp>
      <p:pic>
        <p:nvPicPr>
          <p:cNvPr id="7" name="Picture 3"/>
          <p:cNvPicPr>
            <a:picLocks noChangeAspect="1"/>
          </p:cNvPicPr>
          <p:nvPr/>
        </p:nvPicPr>
        <p:blipFill>
          <a:blip r:embed="rId2">
            <a:clrChange>
              <a:clrFrom>
                <a:srgbClr val="FFFFFF"/>
              </a:clrFrom>
              <a:clrTo>
                <a:srgbClr val="FFFFFF">
                  <a:alpha val="0"/>
                </a:srgbClr>
              </a:clrTo>
            </a:clrChange>
          </a:blip>
          <a:srcRect t="23077"/>
          <a:stretch>
            <a:fillRect/>
          </a:stretch>
        </p:blipFill>
        <p:spPr>
          <a:xfrm>
            <a:off x="114300" y="2230438"/>
            <a:ext cx="1714500" cy="1217612"/>
          </a:xfrm>
          <a:prstGeom prst="rect">
            <a:avLst/>
          </a:prstGeom>
          <a:noFill/>
          <a:ln w="9525">
            <a:noFill/>
          </a:ln>
        </p:spPr>
      </p:pic>
      <p:sp>
        <p:nvSpPr>
          <p:cNvPr id="8" name="TextBox 7"/>
          <p:cNvSpPr txBox="1"/>
          <p:nvPr/>
        </p:nvSpPr>
        <p:spPr>
          <a:xfrm>
            <a:off x="1322388" y="971550"/>
            <a:ext cx="4105275"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例</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秩为</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3</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树插入过程</a:t>
            </a:r>
          </a:p>
        </p:txBody>
      </p:sp>
      <p:sp>
        <p:nvSpPr>
          <p:cNvPr id="9" name="TextBox 8"/>
          <p:cNvSpPr txBox="1"/>
          <p:nvPr/>
        </p:nvSpPr>
        <p:spPr>
          <a:xfrm>
            <a:off x="1471613" y="2162175"/>
            <a:ext cx="1322388"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75</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10" name="组合 9"/>
          <p:cNvGrpSpPr/>
          <p:nvPr/>
        </p:nvGrpSpPr>
        <p:grpSpPr>
          <a:xfrm>
            <a:off x="1543050" y="2305050"/>
            <a:ext cx="3071813" cy="1143000"/>
            <a:chOff x="2500298" y="2428868"/>
            <a:chExt cx="3071833" cy="1143008"/>
          </a:xfrm>
        </p:grpSpPr>
        <p:pic>
          <p:nvPicPr>
            <p:cNvPr id="106506" name="Picture 5"/>
            <p:cNvPicPr>
              <a:picLocks noChangeAspect="1"/>
            </p:cNvPicPr>
            <p:nvPr/>
          </p:nvPicPr>
          <p:blipFill>
            <a:blip r:embed="rId3">
              <a:clrChange>
                <a:clrFrom>
                  <a:srgbClr val="FFFFFF"/>
                </a:clrFrom>
                <a:clrTo>
                  <a:srgbClr val="FFFFFF">
                    <a:alpha val="0"/>
                  </a:srgbClr>
                </a:clrTo>
              </a:clrChange>
            </a:blip>
            <a:srcRect t="25000"/>
            <a:stretch>
              <a:fillRect/>
            </a:stretch>
          </p:blipFill>
          <p:spPr>
            <a:xfrm>
              <a:off x="3714744" y="2428868"/>
              <a:ext cx="1857387" cy="1143008"/>
            </a:xfrm>
            <a:prstGeom prst="rect">
              <a:avLst/>
            </a:prstGeom>
            <a:noFill/>
            <a:ln w="9525">
              <a:noFill/>
            </a:ln>
          </p:spPr>
        </p:pic>
        <p:sp>
          <p:nvSpPr>
            <p:cNvPr id="12" name="右箭头 11"/>
            <p:cNvSpPr/>
            <p:nvPr/>
          </p:nvSpPr>
          <p:spPr bwMode="auto">
            <a:xfrm>
              <a:off x="2500298" y="2786059"/>
              <a:ext cx="1214446" cy="214313"/>
            </a:xfrm>
            <a:prstGeom prst="right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sp>
        <p:nvSpPr>
          <p:cNvPr id="13" name="TextBox 12"/>
          <p:cNvSpPr txBox="1"/>
          <p:nvPr/>
        </p:nvSpPr>
        <p:spPr>
          <a:xfrm>
            <a:off x="4438650" y="2162175"/>
            <a:ext cx="1441450" cy="55562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139</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14" name="组合 13"/>
          <p:cNvGrpSpPr/>
          <p:nvPr/>
        </p:nvGrpSpPr>
        <p:grpSpPr>
          <a:xfrm>
            <a:off x="4614863" y="1857375"/>
            <a:ext cx="4071937" cy="1804988"/>
            <a:chOff x="5000628" y="1981205"/>
            <a:chExt cx="4071966" cy="1804985"/>
          </a:xfrm>
        </p:grpSpPr>
        <p:pic>
          <p:nvPicPr>
            <p:cNvPr id="106510" name="Picture 7"/>
            <p:cNvPicPr>
              <a:picLocks noChangeAspect="1"/>
            </p:cNvPicPr>
            <p:nvPr/>
          </p:nvPicPr>
          <p:blipFill>
            <a:blip r:embed="rId4">
              <a:clrChange>
                <a:clrFrom>
                  <a:srgbClr val="FFFFFF"/>
                </a:clrFrom>
                <a:clrTo>
                  <a:srgbClr val="FFFFFF">
                    <a:alpha val="0"/>
                  </a:srgbClr>
                </a:clrTo>
              </a:clrChange>
            </a:blip>
            <a:srcRect t="16521"/>
            <a:stretch>
              <a:fillRect/>
            </a:stretch>
          </p:blipFill>
          <p:spPr>
            <a:xfrm>
              <a:off x="6100794" y="1981205"/>
              <a:ext cx="2971800" cy="1804985"/>
            </a:xfrm>
            <a:prstGeom prst="rect">
              <a:avLst/>
            </a:prstGeom>
            <a:noFill/>
            <a:ln w="9525">
              <a:noFill/>
            </a:ln>
          </p:spPr>
        </p:pic>
        <p:sp>
          <p:nvSpPr>
            <p:cNvPr id="16" name="右箭头 15"/>
            <p:cNvSpPr/>
            <p:nvPr/>
          </p:nvSpPr>
          <p:spPr bwMode="auto">
            <a:xfrm>
              <a:off x="5000628" y="2786067"/>
              <a:ext cx="1214446" cy="214312"/>
            </a:xfrm>
            <a:prstGeom prst="right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sp>
        <p:nvSpPr>
          <p:cNvPr id="17" name="TextBox 16"/>
          <p:cNvSpPr txBox="1"/>
          <p:nvPr/>
        </p:nvSpPr>
        <p:spPr>
          <a:xfrm>
            <a:off x="7177088" y="3590925"/>
            <a:ext cx="1858963" cy="457200"/>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4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49, 145</a:t>
            </a:r>
            <a:endParaRPr kumimoji="0" lang="zh-CN" altLang="en-US" sz="24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18" name="组合 17"/>
          <p:cNvGrpSpPr/>
          <p:nvPr/>
        </p:nvGrpSpPr>
        <p:grpSpPr>
          <a:xfrm>
            <a:off x="5386388" y="3519488"/>
            <a:ext cx="3714750" cy="2571750"/>
            <a:chOff x="5414742" y="3714752"/>
            <a:chExt cx="3714776" cy="2571768"/>
          </a:xfrm>
        </p:grpSpPr>
        <p:pic>
          <p:nvPicPr>
            <p:cNvPr id="106514" name="Picture 9"/>
            <p:cNvPicPr>
              <a:picLocks noChangeAspect="1"/>
            </p:cNvPicPr>
            <p:nvPr/>
          </p:nvPicPr>
          <p:blipFill>
            <a:blip r:embed="rId5">
              <a:clrChange>
                <a:clrFrom>
                  <a:srgbClr val="FFFFFF"/>
                </a:clrFrom>
                <a:clrTo>
                  <a:srgbClr val="FFFFFF">
                    <a:alpha val="0"/>
                  </a:srgbClr>
                </a:clrTo>
              </a:clrChange>
            </a:blip>
            <a:srcRect t="18066"/>
            <a:stretch>
              <a:fillRect/>
            </a:stretch>
          </p:blipFill>
          <p:spPr>
            <a:xfrm>
              <a:off x="5414742" y="4429132"/>
              <a:ext cx="3714776" cy="1857388"/>
            </a:xfrm>
            <a:prstGeom prst="rect">
              <a:avLst/>
            </a:prstGeom>
            <a:noFill/>
            <a:ln w="9525">
              <a:noFill/>
            </a:ln>
          </p:spPr>
        </p:pic>
        <p:sp>
          <p:nvSpPr>
            <p:cNvPr id="20" name="下箭头 19"/>
            <p:cNvSpPr/>
            <p:nvPr/>
          </p:nvSpPr>
          <p:spPr bwMode="auto">
            <a:xfrm>
              <a:off x="7000665" y="3714752"/>
              <a:ext cx="285752" cy="714380"/>
            </a:xfrm>
            <a:prstGeom prst="down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grpSp>
      <p:sp>
        <p:nvSpPr>
          <p:cNvPr id="21" name="TextBox 20"/>
          <p:cNvSpPr txBox="1"/>
          <p:nvPr/>
        </p:nvSpPr>
        <p:spPr>
          <a:xfrm>
            <a:off x="4210050" y="4321175"/>
            <a:ext cx="1322388"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36</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pic>
        <p:nvPicPr>
          <p:cNvPr id="22" name="Picture 11"/>
          <p:cNvPicPr>
            <a:picLocks noChangeAspect="1"/>
          </p:cNvPicPr>
          <p:nvPr/>
        </p:nvPicPr>
        <p:blipFill>
          <a:blip r:embed="rId6">
            <a:clrChange>
              <a:clrFrom>
                <a:srgbClr val="FFFFFF"/>
              </a:clrFrom>
              <a:clrTo>
                <a:srgbClr val="FFFFFF">
                  <a:alpha val="0"/>
                </a:srgbClr>
              </a:clrTo>
            </a:clrChange>
          </a:blip>
          <a:srcRect t="16129"/>
          <a:stretch>
            <a:fillRect/>
          </a:stretch>
        </p:blipFill>
        <p:spPr>
          <a:xfrm>
            <a:off x="42863" y="4162425"/>
            <a:ext cx="4392612" cy="1857375"/>
          </a:xfrm>
          <a:prstGeom prst="rect">
            <a:avLst/>
          </a:prstGeom>
          <a:noFill/>
          <a:ln w="9525">
            <a:noFill/>
          </a:ln>
        </p:spPr>
      </p:pic>
      <p:sp>
        <p:nvSpPr>
          <p:cNvPr id="23" name="右箭头 22"/>
          <p:cNvSpPr/>
          <p:nvPr/>
        </p:nvSpPr>
        <p:spPr bwMode="auto">
          <a:xfrm rot="10800000">
            <a:off x="4221163" y="4805363"/>
            <a:ext cx="1214438" cy="214313"/>
          </a:xfrm>
          <a:prstGeom prst="rightArrow">
            <a:avLst/>
          </a:prstGeom>
          <a:solidFill>
            <a:schemeClr val="bg2">
              <a:lumMod val="50000"/>
              <a:lumOff val="5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endParaRPr kumimoji="1" lang="zh-CN" altLang="en-US" sz="3000" b="1" i="0" u="none" strike="noStrike" kern="1200" cap="none" spc="0" normalizeH="0" baseline="0" noProof="0">
              <a:ln>
                <a:noFill/>
              </a:ln>
              <a:solidFill>
                <a:schemeClr val="bg2"/>
              </a:solidFill>
              <a:effectLst/>
              <a:uLnTx/>
              <a:uFillTx/>
              <a:latin typeface="Times New Roman" panose="02020603050405020304" pitchFamily="18" charset="0"/>
              <a:ea typeface="华文新魏" panose="02010800040101010101" pitchFamily="2" charset="-122"/>
              <a:cs typeface="+mn-cs"/>
            </a:endParaRPr>
          </a:p>
        </p:txBody>
      </p:sp>
      <p:sp>
        <p:nvSpPr>
          <p:cNvPr id="24" name="TextBox 23"/>
          <p:cNvSpPr txBox="1"/>
          <p:nvPr/>
        </p:nvSpPr>
        <p:spPr>
          <a:xfrm>
            <a:off x="1185863" y="3735388"/>
            <a:ext cx="1531938" cy="522288"/>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插入</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101</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25" name="组合 24"/>
          <p:cNvGrpSpPr/>
          <p:nvPr/>
        </p:nvGrpSpPr>
        <p:grpSpPr>
          <a:xfrm>
            <a:off x="2828925" y="1643063"/>
            <a:ext cx="6215063" cy="2771775"/>
            <a:chOff x="2857488" y="1643050"/>
            <a:chExt cx="6215106" cy="2771568"/>
          </a:xfrm>
        </p:grpSpPr>
        <p:pic>
          <p:nvPicPr>
            <p:cNvPr id="106521" name="Picture 8"/>
            <p:cNvPicPr>
              <a:picLocks noChangeAspect="1"/>
            </p:cNvPicPr>
            <p:nvPr/>
          </p:nvPicPr>
          <p:blipFill>
            <a:blip r:embed="rId7">
              <a:clrChange>
                <a:clrFrom>
                  <a:srgbClr val="FFFFFF"/>
                </a:clrFrom>
                <a:clrTo>
                  <a:srgbClr val="FFFFFF">
                    <a:alpha val="0"/>
                  </a:srgbClr>
                </a:clrTo>
              </a:clrChange>
            </a:blip>
            <a:srcRect t="9921"/>
            <a:stretch>
              <a:fillRect/>
            </a:stretch>
          </p:blipFill>
          <p:spPr>
            <a:xfrm>
              <a:off x="3276458" y="1643050"/>
              <a:ext cx="5796136" cy="2594568"/>
            </a:xfrm>
            <a:prstGeom prst="rect">
              <a:avLst/>
            </a:prstGeom>
            <a:noFill/>
            <a:ln w="9525">
              <a:noFill/>
            </a:ln>
          </p:spPr>
        </p:pic>
        <p:cxnSp>
          <p:nvCxnSpPr>
            <p:cNvPr id="106522" name="直接箭头连接符 26"/>
            <p:cNvCxnSpPr/>
            <p:nvPr/>
          </p:nvCxnSpPr>
          <p:spPr>
            <a:xfrm flipV="1">
              <a:off x="2857488" y="3985990"/>
              <a:ext cx="500066" cy="428628"/>
            </a:xfrm>
            <a:prstGeom prst="straightConnector1">
              <a:avLst/>
            </a:prstGeom>
            <a:ln w="76200" cap="flat" cmpd="sng">
              <a:solidFill>
                <a:srgbClr val="FF0000"/>
              </a:solidFill>
              <a:prstDash val="solid"/>
              <a:round/>
              <a:headEnd type="none" w="med" len="med"/>
              <a:tailEnd type="arrow"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up)">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right)">
                                      <p:cBhvr>
                                        <p:cTn id="62" dur="500"/>
                                        <p:tgtEl>
                                          <p:spTgt spid="23"/>
                                        </p:tgtEl>
                                      </p:cBhvr>
                                    </p:animEffect>
                                  </p:childTnLst>
                                </p:cTn>
                              </p:par>
                              <p:par>
                                <p:cTn id="63" presetID="22" presetClass="entr" presetSubtype="2"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right)">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par>
                                <p:cTn id="73" presetID="1" presetClass="exit" presetSubtype="0" fill="hold" nodeType="withEffect">
                                  <p:stCondLst>
                                    <p:cond delay="0"/>
                                  </p:stCondLst>
                                  <p:childTnLst>
                                    <p:set>
                                      <p:cBhvr>
                                        <p:cTn id="74" dur="1" fill="hold">
                                          <p:stCondLst>
                                            <p:cond delay="0"/>
                                          </p:stCondLst>
                                        </p:cTn>
                                        <p:tgtEl>
                                          <p:spTgt spid="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0"/>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left)">
                                      <p:cBhvr>
                                        <p:cTn id="9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3" grpId="0"/>
      <p:bldP spid="13" grpId="1"/>
      <p:bldP spid="17" grpId="0"/>
      <p:bldP spid="17" grpId="1"/>
      <p:bldP spid="21" grpId="0"/>
      <p:bldP spid="21" grpId="1"/>
      <p:bldP spid="23" grpId="0" animBg="1"/>
      <p:bldP spid="23" grpId="1" animBg="1"/>
      <p:bldP spid="2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CEDBFB5-0B6B-4A6C-8997-1FF246E72BA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5" name="Picture 3"/>
          <p:cNvPicPr>
            <a:picLocks noChangeAspect="1"/>
          </p:cNvPicPr>
          <p:nvPr/>
        </p:nvPicPr>
        <p:blipFill>
          <a:blip r:embed="rId2">
            <a:clrChange>
              <a:clrFrom>
                <a:srgbClr val="FFFFFF"/>
              </a:clrFrom>
              <a:clrTo>
                <a:srgbClr val="FFFFFF">
                  <a:alpha val="0"/>
                </a:srgbClr>
              </a:clrTo>
            </a:clrChange>
          </a:blip>
          <a:stretch>
            <a:fillRect/>
          </a:stretch>
        </p:blipFill>
        <p:spPr>
          <a:xfrm>
            <a:off x="2200275" y="4478338"/>
            <a:ext cx="5103813" cy="2308225"/>
          </a:xfrm>
          <a:prstGeom prst="rect">
            <a:avLst/>
          </a:prstGeom>
          <a:noFill/>
          <a:ln w="9525">
            <a:noFill/>
          </a:ln>
        </p:spPr>
      </p:pic>
      <p:sp>
        <p:nvSpPr>
          <p:cNvPr id="6" name="TextBox 5"/>
          <p:cNvSpPr txBox="1"/>
          <p:nvPr/>
        </p:nvSpPr>
        <p:spPr>
          <a:xfrm>
            <a:off x="4665663" y="3763963"/>
            <a:ext cx="1620838" cy="81121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删除</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55</a:t>
            </a:r>
          </a:p>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简单删除</a:t>
            </a:r>
          </a:p>
        </p:txBody>
      </p:sp>
      <p:sp>
        <p:nvSpPr>
          <p:cNvPr id="7" name="下箭头 6"/>
          <p:cNvSpPr/>
          <p:nvPr/>
        </p:nvSpPr>
        <p:spPr>
          <a:xfrm>
            <a:off x="4286250" y="3763963"/>
            <a:ext cx="357188" cy="857250"/>
          </a:xfrm>
          <a:prstGeom prst="downArrow">
            <a:avLst>
              <a:gd name="adj1" fmla="val 50000"/>
              <a:gd name="adj2" fmla="val 49999"/>
            </a:avLst>
          </a:prstGeom>
          <a:solidFill>
            <a:srgbClr val="FF0000"/>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nvGrpSpPr>
          <p:cNvPr id="8" name="组合 7"/>
          <p:cNvGrpSpPr/>
          <p:nvPr/>
        </p:nvGrpSpPr>
        <p:grpSpPr>
          <a:xfrm>
            <a:off x="1857375" y="1379538"/>
            <a:ext cx="5715000" cy="2478087"/>
            <a:chOff x="1714520" y="571480"/>
            <a:chExt cx="5715000" cy="2478088"/>
          </a:xfrm>
        </p:grpSpPr>
        <p:pic>
          <p:nvPicPr>
            <p:cNvPr id="107528" name="Picture 4"/>
            <p:cNvPicPr>
              <a:picLocks noChangeAspect="1"/>
            </p:cNvPicPr>
            <p:nvPr/>
          </p:nvPicPr>
          <p:blipFill>
            <a:blip r:embed="rId3">
              <a:clrChange>
                <a:clrFrom>
                  <a:srgbClr val="FFFFFF"/>
                </a:clrFrom>
                <a:clrTo>
                  <a:srgbClr val="FFFFFF">
                    <a:alpha val="0"/>
                  </a:srgbClr>
                </a:clrTo>
              </a:clrChange>
            </a:blip>
            <a:stretch>
              <a:fillRect/>
            </a:stretch>
          </p:blipFill>
          <p:spPr>
            <a:xfrm>
              <a:off x="1714520" y="571480"/>
              <a:ext cx="5715000" cy="2478088"/>
            </a:xfrm>
            <a:prstGeom prst="rect">
              <a:avLst/>
            </a:prstGeom>
            <a:noFill/>
            <a:ln w="9525">
              <a:noFill/>
            </a:ln>
          </p:spPr>
        </p:pic>
        <p:sp>
          <p:nvSpPr>
            <p:cNvPr id="104460" name="矩形 9"/>
            <p:cNvSpPr/>
            <p:nvPr/>
          </p:nvSpPr>
          <p:spPr>
            <a:xfrm>
              <a:off x="6000770" y="571480"/>
              <a:ext cx="1214438" cy="928687"/>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sp>
        <p:nvSpPr>
          <p:cNvPr id="104457" name="TextBox 10"/>
          <p:cNvSpPr txBox="1"/>
          <p:nvPr/>
        </p:nvSpPr>
        <p:spPr>
          <a:xfrm>
            <a:off x="1112838" y="576263"/>
            <a:ext cx="6335713"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楷体_GB2312"/>
                <a:ea typeface="华文行楷" panose="02010800040101010101" pitchFamily="2" charset="-122"/>
                <a:cs typeface="楷体_GB2312"/>
              </a:rPr>
              <a:t> </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从</a:t>
            </a:r>
            <a:r>
              <a:rPr kumimoji="0" lang="en-US" altLang="zh-CN"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树删除一个索引域值为</a:t>
            </a:r>
            <a:r>
              <a:rPr kumimoji="0" lang="en-US" altLang="zh-CN" sz="2800" b="0" i="1"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zh-CN" altLang="en-US" sz="2800" b="0" i="0"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的记录</a:t>
            </a:r>
            <a:r>
              <a:rPr kumimoji="0" lang="en-US" altLang="zh-CN" sz="2800" b="0" i="1" u="none" strike="noStrike" kern="120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r</a:t>
            </a:r>
          </a:p>
        </p:txBody>
      </p:sp>
      <p:sp>
        <p:nvSpPr>
          <p:cNvPr id="12" name="TextBox 11"/>
          <p:cNvSpPr txBox="1"/>
          <p:nvPr/>
        </p:nvSpPr>
        <p:spPr>
          <a:xfrm>
            <a:off x="1322388" y="971550"/>
            <a:ext cx="4105275" cy="52387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例</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秩为</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3</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a:t>
            </a:r>
            <a:r>
              <a:rPr kumimoji="0" lang="en-US" altLang="zh-CN"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树删除过程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par>
                                <p:cTn id="29" presetID="22" presetClass="entr" presetSubtype="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FA04E31-0AE6-4B9F-845F-CEE3C3104FC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aphicFrame>
        <p:nvGraphicFramePr>
          <p:cNvPr id="5" name="Object 4"/>
          <p:cNvGraphicFramePr>
            <a:graphicFrameLocks noChangeAspect="1"/>
          </p:cNvGraphicFramePr>
          <p:nvPr/>
        </p:nvGraphicFramePr>
        <p:xfrm>
          <a:off x="1979613" y="3906838"/>
          <a:ext cx="5181600" cy="2379662"/>
        </p:xfrm>
        <a:graphic>
          <a:graphicData uri="http://schemas.openxmlformats.org/presentationml/2006/ole">
            <mc:AlternateContent xmlns:mc="http://schemas.openxmlformats.org/markup-compatibility/2006">
              <mc:Choice xmlns:v="urn:schemas-microsoft-com:vml" Requires="v">
                <p:oleObj spid="_x0000_s6203" r:id="rId3" imgW="6534150" imgH="3000375" progId="PBrush">
                  <p:embed/>
                </p:oleObj>
              </mc:Choice>
              <mc:Fallback>
                <p:oleObj r:id="rId3" imgW="6534150" imgH="3000375" progId="PBrush">
                  <p:embed/>
                  <p:pic>
                    <p:nvPicPr>
                      <p:cNvPr id="0" name="图片 3077"/>
                      <p:cNvPicPr/>
                      <p:nvPr/>
                    </p:nvPicPr>
                    <p:blipFill>
                      <a:blip r:embed="rId4"/>
                      <a:stretch>
                        <a:fillRect/>
                      </a:stretch>
                    </p:blipFill>
                    <p:spPr>
                      <a:xfrm>
                        <a:off x="1979613" y="3906838"/>
                        <a:ext cx="5181600" cy="2379662"/>
                      </a:xfrm>
                      <a:prstGeom prst="rect">
                        <a:avLst/>
                      </a:prstGeom>
                      <a:noFill/>
                      <a:ln w="38100">
                        <a:noFill/>
                        <a:miter/>
                      </a:ln>
                    </p:spPr>
                  </p:pic>
                </p:oleObj>
              </mc:Fallback>
            </mc:AlternateContent>
          </a:graphicData>
        </a:graphic>
      </p:graphicFrame>
      <p:sp>
        <p:nvSpPr>
          <p:cNvPr id="6" name="TextBox 5"/>
          <p:cNvSpPr txBox="1"/>
          <p:nvPr/>
        </p:nvSpPr>
        <p:spPr>
          <a:xfrm>
            <a:off x="4791075" y="3159125"/>
            <a:ext cx="2251075" cy="80962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删除</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65</a:t>
            </a:r>
          </a:p>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调整</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g</a:t>
            </a: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c</a:t>
            </a: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h</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sp>
        <p:nvSpPr>
          <p:cNvPr id="7" name="下箭头 6"/>
          <p:cNvSpPr/>
          <p:nvPr/>
        </p:nvSpPr>
        <p:spPr>
          <a:xfrm>
            <a:off x="4286250" y="3143250"/>
            <a:ext cx="357188" cy="857250"/>
          </a:xfrm>
          <a:prstGeom prst="downArrow">
            <a:avLst>
              <a:gd name="adj1" fmla="val 50000"/>
              <a:gd name="adj2" fmla="val 49999"/>
            </a:avLst>
          </a:prstGeom>
          <a:solidFill>
            <a:srgbClr val="FF0000"/>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nvGrpSpPr>
          <p:cNvPr id="108551" name="组合 7"/>
          <p:cNvGrpSpPr/>
          <p:nvPr/>
        </p:nvGrpSpPr>
        <p:grpSpPr>
          <a:xfrm>
            <a:off x="1857375" y="714375"/>
            <a:ext cx="5257800" cy="2286000"/>
            <a:chOff x="1857356" y="714356"/>
            <a:chExt cx="5257800" cy="2286016"/>
          </a:xfrm>
        </p:grpSpPr>
        <p:graphicFrame>
          <p:nvGraphicFramePr>
            <p:cNvPr id="108552" name="Object 3"/>
            <p:cNvGraphicFramePr>
              <a:graphicFrameLocks noChangeAspect="1"/>
            </p:cNvGraphicFramePr>
            <p:nvPr/>
          </p:nvGraphicFramePr>
          <p:xfrm>
            <a:off x="1857356" y="746122"/>
            <a:ext cx="5257800" cy="2254250"/>
          </p:xfrm>
          <a:graphic>
            <a:graphicData uri="http://schemas.openxmlformats.org/presentationml/2006/ole">
              <mc:AlternateContent xmlns:mc="http://schemas.openxmlformats.org/markup-compatibility/2006">
                <mc:Choice xmlns:v="urn:schemas-microsoft-com:vml" Requires="v">
                  <p:oleObj spid="_x0000_s6204" r:id="rId5" imgW="7067550" imgH="3028950" progId="PBrush">
                    <p:embed/>
                  </p:oleObj>
                </mc:Choice>
                <mc:Fallback>
                  <p:oleObj r:id="rId5" imgW="7067550" imgH="3028950" progId="PBrush">
                    <p:embed/>
                    <p:pic>
                      <p:nvPicPr>
                        <p:cNvPr id="0" name="图片 3079"/>
                        <p:cNvPicPr/>
                        <p:nvPr/>
                      </p:nvPicPr>
                      <p:blipFill>
                        <a:blip r:embed="rId6"/>
                        <a:stretch>
                          <a:fillRect/>
                        </a:stretch>
                      </p:blipFill>
                      <p:spPr>
                        <a:xfrm>
                          <a:off x="1857356" y="746122"/>
                          <a:ext cx="5257800" cy="2254250"/>
                        </a:xfrm>
                        <a:prstGeom prst="rect">
                          <a:avLst/>
                        </a:prstGeom>
                        <a:noFill/>
                        <a:ln w="38100">
                          <a:noFill/>
                          <a:miter/>
                        </a:ln>
                      </p:spPr>
                    </p:pic>
                  </p:oleObj>
                </mc:Fallback>
              </mc:AlternateContent>
            </a:graphicData>
          </a:graphic>
        </p:graphicFrame>
        <p:sp>
          <p:nvSpPr>
            <p:cNvPr id="105482" name="矩形 9"/>
            <p:cNvSpPr/>
            <p:nvPr/>
          </p:nvSpPr>
          <p:spPr>
            <a:xfrm>
              <a:off x="5786419" y="714356"/>
              <a:ext cx="1214437" cy="928695"/>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8E726C0-09AA-4BB1-A7B9-D90613A204F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aphicFrame>
        <p:nvGraphicFramePr>
          <p:cNvPr id="5" name="Object 3"/>
          <p:cNvGraphicFramePr>
            <a:graphicFrameLocks noChangeAspect="1"/>
          </p:cNvGraphicFramePr>
          <p:nvPr/>
        </p:nvGraphicFramePr>
        <p:xfrm>
          <a:off x="2062163" y="3857625"/>
          <a:ext cx="4867275" cy="2540000"/>
        </p:xfrm>
        <a:graphic>
          <a:graphicData uri="http://schemas.openxmlformats.org/presentationml/2006/ole">
            <mc:AlternateContent xmlns:mc="http://schemas.openxmlformats.org/markup-compatibility/2006">
              <mc:Choice xmlns:v="urn:schemas-microsoft-com:vml" Requires="v">
                <p:oleObj spid="_x0000_s7227" r:id="rId3" imgW="6076950" imgH="3171825" progId="PBrush">
                  <p:embed/>
                </p:oleObj>
              </mc:Choice>
              <mc:Fallback>
                <p:oleObj r:id="rId3" imgW="6076950" imgH="3171825" progId="PBrush">
                  <p:embed/>
                  <p:pic>
                    <p:nvPicPr>
                      <p:cNvPr id="0" name="图片 3082"/>
                      <p:cNvPicPr/>
                      <p:nvPr/>
                    </p:nvPicPr>
                    <p:blipFill>
                      <a:blip r:embed="rId4"/>
                      <a:stretch>
                        <a:fillRect/>
                      </a:stretch>
                    </p:blipFill>
                    <p:spPr>
                      <a:xfrm>
                        <a:off x="2062163" y="3857625"/>
                        <a:ext cx="4867275" cy="2540000"/>
                      </a:xfrm>
                      <a:prstGeom prst="rect">
                        <a:avLst/>
                      </a:prstGeom>
                      <a:noFill/>
                      <a:ln w="38100">
                        <a:noFill/>
                        <a:miter/>
                      </a:ln>
                    </p:spPr>
                  </p:pic>
                </p:oleObj>
              </mc:Fallback>
            </mc:AlternateContent>
          </a:graphicData>
        </a:graphic>
      </p:graphicFrame>
      <p:sp>
        <p:nvSpPr>
          <p:cNvPr id="6" name="TextBox 5"/>
          <p:cNvSpPr txBox="1"/>
          <p:nvPr/>
        </p:nvSpPr>
        <p:spPr>
          <a:xfrm>
            <a:off x="4791075" y="3159125"/>
            <a:ext cx="2154238" cy="809625"/>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删除</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70</a:t>
            </a:r>
          </a:p>
          <a:p>
            <a:pPr marL="0" marR="0" lvl="0" indent="0" algn="l" defTabSz="914400" rtl="0" eaLnBrk="0" fontAlgn="base" latinLnBrk="0" hangingPunct="0">
              <a:lnSpc>
                <a:spcPts val="28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调整</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f</a:t>
            </a: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c</a:t>
            </a:r>
            <a:r>
              <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a:t>
            </a:r>
            <a:r>
              <a:rPr kumimoji="0" lang="en-US" altLang="zh-CN"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rPr>
              <a:t>g</a:t>
            </a:r>
            <a:endParaRPr kumimoji="0" lang="zh-CN" altLang="en-US" sz="2800" b="0" i="0" u="none" strike="noStrike" kern="1200" cap="none" spc="0" normalizeH="0" baseline="0" noProof="1">
              <a:ln>
                <a:noFill/>
              </a:ln>
              <a:solidFill>
                <a:srgbClr val="0000CC"/>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sp>
        <p:nvSpPr>
          <p:cNvPr id="7" name="下箭头 6"/>
          <p:cNvSpPr/>
          <p:nvPr/>
        </p:nvSpPr>
        <p:spPr>
          <a:xfrm>
            <a:off x="4286250" y="3143250"/>
            <a:ext cx="357188" cy="857250"/>
          </a:xfrm>
          <a:prstGeom prst="downArrow">
            <a:avLst>
              <a:gd name="adj1" fmla="val 50000"/>
              <a:gd name="adj2" fmla="val 49999"/>
            </a:avLst>
          </a:prstGeom>
          <a:solidFill>
            <a:srgbClr val="FF0000"/>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nvGrpSpPr>
          <p:cNvPr id="109575" name="组合 7"/>
          <p:cNvGrpSpPr/>
          <p:nvPr/>
        </p:nvGrpSpPr>
        <p:grpSpPr>
          <a:xfrm>
            <a:off x="1746250" y="642938"/>
            <a:ext cx="5562600" cy="2490787"/>
            <a:chOff x="1745704" y="642918"/>
            <a:chExt cx="5562600" cy="2490787"/>
          </a:xfrm>
        </p:grpSpPr>
        <p:graphicFrame>
          <p:nvGraphicFramePr>
            <p:cNvPr id="109576" name="Object 2"/>
            <p:cNvGraphicFramePr>
              <a:graphicFrameLocks noChangeAspect="1"/>
            </p:cNvGraphicFramePr>
            <p:nvPr/>
          </p:nvGraphicFramePr>
          <p:xfrm>
            <a:off x="1745704" y="642918"/>
            <a:ext cx="5562600" cy="2490787"/>
          </p:xfrm>
          <a:graphic>
            <a:graphicData uri="http://schemas.openxmlformats.org/presentationml/2006/ole">
              <mc:AlternateContent xmlns:mc="http://schemas.openxmlformats.org/markup-compatibility/2006">
                <mc:Choice xmlns:v="urn:schemas-microsoft-com:vml" Requires="v">
                  <p:oleObj spid="_x0000_s7228" r:id="rId5" imgW="6877050" imgH="3076575" progId="PBrush">
                    <p:embed/>
                  </p:oleObj>
                </mc:Choice>
                <mc:Fallback>
                  <p:oleObj r:id="rId5" imgW="6877050" imgH="3076575" progId="PBrush">
                    <p:embed/>
                    <p:pic>
                      <p:nvPicPr>
                        <p:cNvPr id="0" name="图片 3080"/>
                        <p:cNvPicPr/>
                        <p:nvPr/>
                      </p:nvPicPr>
                      <p:blipFill>
                        <a:blip r:embed="rId6"/>
                        <a:stretch>
                          <a:fillRect/>
                        </a:stretch>
                      </p:blipFill>
                      <p:spPr>
                        <a:xfrm>
                          <a:off x="1745704" y="642918"/>
                          <a:ext cx="5562600" cy="2490787"/>
                        </a:xfrm>
                        <a:prstGeom prst="rect">
                          <a:avLst/>
                        </a:prstGeom>
                        <a:noFill/>
                        <a:ln w="38100">
                          <a:noFill/>
                          <a:miter/>
                        </a:ln>
                      </p:spPr>
                    </p:pic>
                  </p:oleObj>
                </mc:Fallback>
              </mc:AlternateContent>
            </a:graphicData>
          </a:graphic>
        </p:graphicFrame>
        <p:sp>
          <p:nvSpPr>
            <p:cNvPr id="106506" name="矩形 9"/>
            <p:cNvSpPr/>
            <p:nvPr/>
          </p:nvSpPr>
          <p:spPr>
            <a:xfrm>
              <a:off x="6000204" y="714355"/>
              <a:ext cx="1285875" cy="928688"/>
            </a:xfrm>
            <a:prstGeom prst="rect">
              <a:avLst/>
            </a:prstGeom>
            <a:solidFill>
              <a:schemeClr val="bg1"/>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chemeClr val="hlink"/>
                </a:buClr>
                <a:buSzPct val="50000"/>
                <a:buFont typeface="Monotype Sorts"/>
                <a:buNone/>
                <a:defRPr/>
              </a:pPr>
              <a:endParaRPr kumimoji="0" lang="zh-CN" altLang="en-US" sz="3000" b="0" i="0" u="none" strike="noStrike" kern="1200" cap="none" spc="0" normalizeH="0" baseline="0" noProof="1">
                <a:ln>
                  <a:noFill/>
                </a:ln>
                <a:solidFill>
                  <a:schemeClr val="bg2"/>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总结</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3BFB133-CE50-47AD-9D62-14FC91D4EFC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105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4"/>
          <p:cNvSpPr txBox="1">
            <a:spLocks noChangeArrowheads="1"/>
          </p:cNvSpPr>
          <p:nvPr/>
        </p:nvSpPr>
        <p:spPr>
          <a:xfrm>
            <a:off x="785813" y="1143000"/>
            <a:ext cx="7818438" cy="5286375"/>
          </a:xfrm>
          <a:prstGeom prst="rect">
            <a:avLst/>
          </a:prstGeom>
          <a:noFill/>
        </p:spPr>
        <p:txBody>
          <a:bodyPr/>
          <a:lstStyle/>
          <a:p>
            <a:pPr marL="342900" marR="0" indent="-342900" defTabSz="914400">
              <a:lnSpc>
                <a:spcPct val="90000"/>
              </a:lnSpc>
              <a:spcBef>
                <a:spcPct val="20000"/>
              </a:spcBef>
              <a:buClrTx/>
              <a:buSzTx/>
              <a:buChar char="•"/>
              <a:defRPr/>
            </a:pPr>
            <a:r>
              <a:rPr kumimoji="0" lang="en-US" altLang="en-US"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本章重点</a:t>
            </a:r>
            <a:endParaRPr kumimoji="0" lang="en-US" altLang="en-US"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掌握文件、文件记录；</a:t>
            </a:r>
            <a:endPar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掌握索引文件（主索引、聚集索引、辅助索引、多级索引）、数据字典、</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a:t>
            </a:r>
            <a:r>
              <a:rPr kumimoji="0" lang="en-US" altLang="zh-CN"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树索引结构</a:t>
            </a:r>
            <a:endPar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endParaRPr kumimoji="0" lang="en-US"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10A6E0BD-5646-4D56-98DF-A344BCAE45CA}" type="datetime1">
              <a:rPr kumimoji="0" lang="zh-CN" altLang="en-US"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9" name="灯片编号占位符 5"/>
          <p:cNvSpPr txBox="1">
            <a:spLocks noGrp="1"/>
          </p:cNvSpPr>
          <p:nvPr>
            <p:ph type="sldNum" sz="quarter" idx="12"/>
          </p:nvPr>
        </p:nvSpPr>
        <p:spPr bwMode="auto"/>
        <p:txBody>
          <a:bodyPr vert="horz" wrap="square" lIns="91440" tIns="45720" rIns="91440" bIns="45720" numCol="1" anchor="t" anchorCtr="0" compatLnSpc="1"/>
          <a:lstStyle>
            <a:lvl1pPr eaLnBrk="0" hangingPunct="0">
              <a:spcBef>
                <a:spcPct val="20000"/>
              </a:spcBef>
              <a:buChar char="–"/>
              <a:defRPr sz="2000" b="1">
                <a:solidFill>
                  <a:schemeClr val="tx1"/>
                </a:solidFill>
                <a:latin typeface="楷体_GB2312"/>
                <a:ea typeface="楷体_GB2312"/>
                <a:cs typeface="楷体_GB2312"/>
              </a:defRPr>
            </a:lvl1pPr>
            <a:lvl2pPr marL="742950" indent="-285750" eaLnBrk="0" hangingPunct="0">
              <a:spcBef>
                <a:spcPct val="20000"/>
              </a:spcBef>
              <a:buChar char="–"/>
              <a:defRPr sz="2000" b="1">
                <a:solidFill>
                  <a:schemeClr val="tx1"/>
                </a:solidFill>
                <a:latin typeface="楷体_GB2312"/>
                <a:ea typeface="楷体_GB2312"/>
                <a:cs typeface="楷体_GB2312"/>
              </a:defRPr>
            </a:lvl2pPr>
            <a:lvl3pPr marL="1143000" indent="-228600" eaLnBrk="0" hangingPunct="0">
              <a:spcBef>
                <a:spcPct val="20000"/>
              </a:spcBef>
              <a:buChar char="–"/>
              <a:defRPr sz="2000" b="1">
                <a:solidFill>
                  <a:schemeClr val="tx1"/>
                </a:solidFill>
                <a:latin typeface="楷体_GB2312"/>
                <a:ea typeface="楷体_GB2312"/>
                <a:cs typeface="楷体_GB2312"/>
              </a:defRPr>
            </a:lvl3pPr>
            <a:lvl4pPr marL="1600200" indent="-228600" eaLnBrk="0" hangingPunct="0">
              <a:spcBef>
                <a:spcPct val="20000"/>
              </a:spcBef>
              <a:buChar char="–"/>
              <a:defRPr sz="2000" b="1">
                <a:solidFill>
                  <a:schemeClr val="tx1"/>
                </a:solidFill>
                <a:latin typeface="楷体_GB2312"/>
                <a:ea typeface="楷体_GB2312"/>
                <a:cs typeface="楷体_GB2312"/>
              </a:defRPr>
            </a:lvl4pPr>
            <a:lvl5pPr marL="2057400" indent="-228600" eaLnBrk="0" hangingPunct="0">
              <a:spcBef>
                <a:spcPct val="20000"/>
              </a:spcBef>
              <a:buChar char="–"/>
              <a:defRPr sz="2000" b="1">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2000" b="1">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2000" b="1">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2000" b="1">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2000" b="1">
                <a:solidFill>
                  <a:schemeClr val="tx1"/>
                </a:solidFill>
                <a:latin typeface="楷体_GB2312"/>
                <a:ea typeface="楷体_GB2312"/>
                <a:cs typeface="楷体_GB231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F5472F3-6F99-432A-B855-B866CDA33BA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106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endParaRPr>
          </a:p>
        </p:txBody>
      </p:sp>
      <p:sp>
        <p:nvSpPr>
          <p:cNvPr id="4198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1" i="0" u="none" strike="noStrike" kern="0" cap="none" spc="0" normalizeH="0" baseline="0" noProof="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4198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graphicFrame>
        <p:nvGraphicFramePr>
          <p:cNvPr id="111622" name="Object 4"/>
          <p:cNvGraphicFramePr/>
          <p:nvPr/>
        </p:nvGraphicFramePr>
        <p:xfrm>
          <a:off x="792163" y="2312988"/>
          <a:ext cx="2808287" cy="2736850"/>
        </p:xfrm>
        <a:graphic>
          <a:graphicData uri="http://schemas.openxmlformats.org/presentationml/2006/ole">
            <mc:AlternateContent xmlns:mc="http://schemas.openxmlformats.org/markup-compatibility/2006">
              <mc:Choice xmlns:v="urn:schemas-microsoft-com:vml" Requires="v">
                <p:oleObj spid="_x0000_s8223" r:id="rId4" imgW="7833360" imgH="7839075" progId="">
                  <p:embed/>
                </p:oleObj>
              </mc:Choice>
              <mc:Fallback>
                <p:oleObj r:id="rId4" imgW="7833360" imgH="7839075" progId="">
                  <p:embed/>
                  <p:pic>
                    <p:nvPicPr>
                      <p:cNvPr id="0" name="图片 3076"/>
                      <p:cNvPicPr/>
                      <p:nvPr/>
                    </p:nvPicPr>
                    <p:blipFill>
                      <a:blip r:embed="rId5"/>
                      <a:stretch>
                        <a:fillRect/>
                      </a:stretch>
                    </p:blipFill>
                    <p:spPr>
                      <a:xfrm>
                        <a:off x="792163" y="2312988"/>
                        <a:ext cx="2808287" cy="2736850"/>
                      </a:xfrm>
                      <a:prstGeom prst="rect">
                        <a:avLst/>
                      </a:prstGeom>
                      <a:noFill/>
                      <a:ln w="38100">
                        <a:noFill/>
                        <a:miter/>
                      </a:ln>
                    </p:spPr>
                  </p:pic>
                </p:oleObj>
              </mc:Fallback>
            </mc:AlternateContent>
          </a:graphicData>
        </a:graphic>
      </p:graphicFrame>
      <p:pic>
        <p:nvPicPr>
          <p:cNvPr id="111623" name="Picture 5"/>
          <p:cNvPicPr>
            <a:picLocks noChangeAspect="1"/>
          </p:cNvPicPr>
          <p:nvPr/>
        </p:nvPicPr>
        <p:blipFill>
          <a:blip r:embed="rId6"/>
          <a:stretch>
            <a:fillRect/>
          </a:stretch>
        </p:blipFill>
        <p:spPr>
          <a:xfrm>
            <a:off x="3779838" y="1916113"/>
            <a:ext cx="5003800" cy="3182937"/>
          </a:xfrm>
          <a:prstGeom prst="rect">
            <a:avLst/>
          </a:prstGeom>
          <a:noFill/>
          <a:ln w="9525">
            <a:noFill/>
          </a:ln>
        </p:spPr>
      </p:pic>
      <p:sp>
        <p:nvSpPr>
          <p:cNvPr id="41990" name="Text Box 6"/>
          <p:cNvSpPr txBox="1">
            <a:spLocks noChangeArrowheads="1"/>
          </p:cNvSpPr>
          <p:nvPr/>
        </p:nvSpPr>
        <p:spPr bwMode="auto">
          <a:xfrm>
            <a:off x="3851275" y="2924175"/>
            <a:ext cx="3425825" cy="762000"/>
          </a:xfrm>
          <a:prstGeom prst="rect">
            <a:avLst/>
          </a:prstGeom>
          <a:solidFill>
            <a:schemeClr val="bg1"/>
          </a:solidFill>
          <a:ln w="9525">
            <a:noFill/>
            <a:miter lim="800000"/>
          </a:ln>
          <a:effectLst/>
        </p:spPr>
        <p:txBody>
          <a:bodyPr wrap="none">
            <a:spAutoFit/>
          </a:bodyPr>
          <a:lstStyle/>
          <a:p>
            <a:pPr marR="0" defTabSz="914400">
              <a:buClrTx/>
              <a:buSzTx/>
              <a:buFontTx/>
              <a:defRPr/>
            </a:pPr>
            <a:r>
              <a:rPr kumimoji="0" lang="en-US" altLang="zh-CN" sz="4400"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Next Chapter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03C9952-82E5-42BD-913F-D26BCDBBE3E1}"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descr="7-1-2.gif"/>
          <p:cNvPicPr>
            <a:picLocks noChangeAspect="1"/>
          </p:cNvPicPr>
          <p:nvPr/>
        </p:nvPicPr>
        <p:blipFill>
          <a:blip r:embed="rId2"/>
          <a:stretch>
            <a:fillRect/>
          </a:stretch>
        </p:blipFill>
        <p:spPr>
          <a:xfrm>
            <a:off x="5951538" y="1989138"/>
            <a:ext cx="3173413" cy="3222625"/>
          </a:xfrm>
          <a:prstGeom prst="rect">
            <a:avLst/>
          </a:prstGeom>
          <a:ln w="38100" cap="sq">
            <a:solidFill>
              <a:schemeClr val="tx1">
                <a:lumMod val="40000"/>
                <a:lumOff val="60000"/>
              </a:schemeClr>
            </a:solidFill>
            <a:prstDash val="solid"/>
            <a:miter lim="800000"/>
            <a:headEnd/>
            <a:tailEnd/>
          </a:ln>
          <a:effectLst>
            <a:outerShdw blurRad="50800" dist="38100" dir="2700000" algn="tl" rotWithShape="0">
              <a:srgbClr val="000000">
                <a:alpha val="43000"/>
              </a:srgbClr>
            </a:outerShdw>
          </a:effectLst>
        </p:spPr>
      </p:pic>
      <p:sp>
        <p:nvSpPr>
          <p:cNvPr id="8"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磁盘存储器</a:t>
            </a:r>
          </a:p>
        </p:txBody>
      </p:sp>
      <p:sp>
        <p:nvSpPr>
          <p:cNvPr id="6" name="Rectangle 2"/>
          <p:cNvSpPr txBox="1">
            <a:spLocks noChangeArrowheads="1"/>
          </p:cNvSpPr>
          <p:nvPr/>
        </p:nvSpPr>
        <p:spPr>
          <a:xfrm>
            <a:off x="107950" y="620713"/>
            <a:ext cx="5616575" cy="6165850"/>
          </a:xfrm>
          <a:prstGeom prst="rect">
            <a:avLst/>
          </a:prstGeom>
          <a:solidFill>
            <a:schemeClr val="bg1"/>
          </a:solidFill>
        </p:spPr>
        <p:txBody>
          <a:bodyPr/>
          <a:lstStyle/>
          <a:p>
            <a:pPr marL="342900" marR="0" indent="-342900" algn="just" defTabSz="914400" eaLnBrk="0" hangingPunct="0">
              <a:spcBef>
                <a:spcPts val="1200"/>
              </a:spcBef>
              <a:buClrTx/>
              <a:buSzTx/>
              <a:buFontTx/>
              <a:buChar char="•"/>
              <a:defRPr/>
            </a:pP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每个磁盘存储器由</a:t>
            </a:r>
            <a:r>
              <a:rPr kumimoji="0" lang="zh-CN" altLang="en-US" sz="2400" kern="0" cap="none" spc="0" normalizeH="0" baseline="0" noProof="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磁盘</a:t>
            </a: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和</a:t>
            </a:r>
            <a:r>
              <a:rPr kumimoji="0" lang="zh-CN" altLang="en-US" sz="2400" kern="0" cap="none" spc="0" normalizeH="0" baseline="0" noProof="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驱动器</a:t>
            </a: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构成。</a:t>
            </a:r>
            <a:r>
              <a:rPr kumimoji="0" lang="zh-CN" altLang="en-US" sz="2400" kern="0" cap="none" spc="0" normalizeH="0" baseline="0" noProof="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磁头</a:t>
            </a: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和</a:t>
            </a:r>
            <a:r>
              <a:rPr kumimoji="0" lang="zh-CN" altLang="en-US" sz="2400" kern="0" cap="none" spc="0" normalizeH="0" baseline="0" noProof="0"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磁臂</a:t>
            </a: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是驱动器的重要组成部分。</a:t>
            </a:r>
          </a:p>
          <a:p>
            <a:pPr marL="342900" marR="0" indent="-342900" algn="just" defTabSz="914400" eaLnBrk="0" hangingPunct="0">
              <a:spcBef>
                <a:spcPts val="1200"/>
              </a:spcBef>
              <a:buClrTx/>
              <a:buSzTx/>
              <a:buFontTx/>
              <a:buChar char="•"/>
              <a:defRPr/>
            </a:pP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磁头负责读写各磁道上的数据，安装在磁臂上。</a:t>
            </a:r>
          </a:p>
          <a:p>
            <a:pPr marL="342900" marR="0" indent="-342900" algn="just" defTabSz="914400" eaLnBrk="0" hangingPunct="0">
              <a:spcBef>
                <a:spcPts val="1200"/>
              </a:spcBef>
              <a:buClrTx/>
              <a:buSzTx/>
              <a:buFontTx/>
              <a:buChar char="•"/>
              <a:defRPr/>
            </a:pPr>
            <a:r>
              <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按照磁头的特点，磁盘存储器可以分为两种。</a:t>
            </a:r>
          </a:p>
          <a:p>
            <a:pPr marL="742950" marR="0" lvl="1" indent="-285750" algn="just" defTabSz="914400" rtl="0" eaLnBrk="0" fontAlgn="base" latinLnBrk="0" hangingPunct="0">
              <a:lnSpc>
                <a:spcPct val="100000"/>
              </a:lnSpc>
              <a:spcBef>
                <a:spcPts val="1200"/>
              </a:spcBef>
              <a:spcAft>
                <a:spcPct val="0"/>
              </a:spcAft>
              <a:buClrTx/>
              <a:buSzTx/>
              <a:buFontTx/>
              <a:buChar char="–"/>
              <a:defRPr/>
            </a:pPr>
            <a:r>
              <a:rPr kumimoji="0" lang="zh-CN" altLang="en-US" sz="20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固定头磁盘存储器</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：每个磁道具有一个磁头。磁头固定不动。这种磁盘存储器造价昂贵，已经很少使用。</a:t>
            </a:r>
          </a:p>
          <a:p>
            <a:pPr marL="742950" marR="0" lvl="1" indent="-285750" algn="just" defTabSz="914400" rtl="0" eaLnBrk="0" fontAlgn="base" latinLnBrk="0" hangingPunct="0">
              <a:lnSpc>
                <a:spcPct val="100000"/>
              </a:lnSpc>
              <a:spcBef>
                <a:spcPts val="1200"/>
              </a:spcBef>
              <a:spcAft>
                <a:spcPct val="0"/>
              </a:spcAft>
              <a:buClrTx/>
              <a:buSzTx/>
              <a:buFontTx/>
              <a:buChar char="–"/>
              <a:defRPr/>
            </a:pPr>
            <a:r>
              <a:rPr kumimoji="0" lang="zh-CN" altLang="en-US" sz="20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活动头磁盘存储器</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：每个磁盘面上具有一个读写磁头。读写磁头可以随磁臂移动到磁盘面的任何一个磁道上，读写该磁道上的数据。这种磁盘存储器造价比较便宜，是使用最多的磁盘存储器。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 calcmode="lin" valueType="num">
                                      <p:cBhvr additive="base">
                                        <p:cTn id="1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 calcmode="lin" valueType="num">
                                      <p:cBhvr additive="base">
                                        <p:cTn id="1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磁盘存储器的读写方式</a:t>
            </a: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
                <a:schemeClr val="tx2"/>
              </a:buClr>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读写方式</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p>
          <a:p>
            <a:pPr marL="800100" marR="0" lvl="1" indent="-285750" algn="l" defTabSz="914400" rtl="0" eaLnBrk="0" fontAlgn="base" latinLnBrk="0" hangingPunct="0">
              <a:lnSpc>
                <a:spcPct val="100000"/>
              </a:lnSpc>
              <a:spcBef>
                <a:spcPct val="0"/>
              </a:spcBef>
              <a:spcAft>
                <a:spcPct val="0"/>
              </a:spcAft>
              <a:buClr>
                <a:schemeClr val="tx2"/>
              </a:buClr>
              <a:buSzTx/>
              <a:buFont typeface="黑体" panose="02010609060101010101" pitchFamily="49" charset="-122"/>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一次读写一个磁盘块</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或扇区</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800100" marR="0" lvl="1" indent="-285750" algn="l" defTabSz="914400" rtl="0" eaLnBrk="0" fontAlgn="base" latinLnBrk="0" hangingPunct="0">
              <a:lnSpc>
                <a:spcPct val="100000"/>
              </a:lnSpc>
              <a:spcBef>
                <a:spcPct val="0"/>
              </a:spcBef>
              <a:spcAft>
                <a:spcPct val="0"/>
              </a:spcAft>
              <a:buClr>
                <a:schemeClr val="tx2"/>
              </a:buClr>
              <a:buSzTx/>
              <a:buFont typeface="黑体" panose="02010609060101010101" pitchFamily="49" charset="-122"/>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每个磁盘块存储很多字节</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800100" marR="0" lvl="1" indent="-285750" algn="l" defTabSz="914400" rtl="0" eaLnBrk="0" fontAlgn="base" latinLnBrk="0" hangingPunct="0">
              <a:lnSpc>
                <a:spcPct val="100000"/>
              </a:lnSpc>
              <a:spcBef>
                <a:spcPct val="0"/>
              </a:spcBef>
              <a:spcAft>
                <a:spcPct val="0"/>
              </a:spcAft>
              <a:buClr>
                <a:schemeClr val="tx2"/>
              </a:buClr>
              <a:buSzTx/>
              <a:buFont typeface="黑体" panose="02010609060101010101" pitchFamily="49" charset="-122"/>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主存储器与磁盘交换信息以</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磁盘块</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为单位</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800100" marR="0" lvl="1" indent="-285750" algn="l" defTabSz="914400" rtl="0" eaLnBrk="0" fontAlgn="base" latinLnBrk="0" hangingPunct="0">
              <a:lnSpc>
                <a:spcPct val="100000"/>
              </a:lnSpc>
              <a:spcBef>
                <a:spcPct val="0"/>
              </a:spcBef>
              <a:spcAft>
                <a:spcPct val="0"/>
              </a:spcAft>
              <a:buClr>
                <a:schemeClr val="tx2"/>
              </a:buClr>
              <a:buSzTx/>
              <a:buFont typeface="黑体" panose="02010609060101010101" pitchFamily="49" charset="-122"/>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可以</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随机地读写</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任何一个磁盘块</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
                <a:schemeClr val="tx2"/>
              </a:buClr>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寻址方式</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800100" marR="0" lvl="1" indent="-285750" algn="l" defTabSz="914400" rtl="0" eaLnBrk="0" fontAlgn="base" latinLnBrk="0" hangingPunct="0">
              <a:lnSpc>
                <a:spcPct val="100000"/>
              </a:lnSpc>
              <a:spcBef>
                <a:spcPct val="0"/>
              </a:spcBef>
              <a:spcAft>
                <a:spcPct val="0"/>
              </a:spcAft>
              <a:buClr>
                <a:schemeClr val="tx2"/>
              </a:buClr>
              <a:buSzTx/>
              <a:buFont typeface="Symbol" panose="05050102010706020507" pitchFamily="18" charset="2"/>
              <a:buChar char="-"/>
              <a:defRPr/>
            </a:pPr>
            <a:r>
              <a:rPr kumimoji="0" lang="zh-CN" altLang="en-US"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柱面号</a:t>
            </a:r>
            <a:r>
              <a:rPr kumimoji="0" lang="en-US" altLang="zh-CN"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面号</a:t>
            </a:r>
            <a:r>
              <a:rPr kumimoji="0" lang="en-US" altLang="zh-CN"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扇区号</a:t>
            </a:r>
            <a:endParaRPr kumimoji="0" lang="en-US" altLang="zh-CN" sz="30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37894" name="组合 6"/>
          <p:cNvGrpSpPr/>
          <p:nvPr/>
        </p:nvGrpSpPr>
        <p:grpSpPr>
          <a:xfrm>
            <a:off x="6143625" y="3500438"/>
            <a:ext cx="2962275" cy="3286125"/>
            <a:chOff x="5214942" y="3286124"/>
            <a:chExt cx="3962517" cy="3429024"/>
          </a:xfrm>
        </p:grpSpPr>
        <p:sp>
          <p:nvSpPr>
            <p:cNvPr id="8" name="矩形 7"/>
            <p:cNvSpPr/>
            <p:nvPr/>
          </p:nvSpPr>
          <p:spPr bwMode="auto">
            <a:xfrm>
              <a:off x="5315408" y="3286124"/>
              <a:ext cx="3786182" cy="3357586"/>
            </a:xfrm>
            <a:prstGeom prst="rect">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37896" name="图片 8" descr="7-1-2.gif"/>
            <p:cNvPicPr>
              <a:picLocks noChangeAspect="1"/>
            </p:cNvPicPr>
            <p:nvPr/>
          </p:nvPicPr>
          <p:blipFill>
            <a:blip r:embed="rId2"/>
            <a:stretch>
              <a:fillRect/>
            </a:stretch>
          </p:blipFill>
          <p:spPr>
            <a:xfrm>
              <a:off x="5214942" y="3357585"/>
              <a:ext cx="3962517" cy="3357563"/>
            </a:xfrm>
            <a:prstGeom prst="rect">
              <a:avLst/>
            </a:prstGeom>
            <a:noFill/>
            <a:ln w="9525">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磁盘存储器的读写方式</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5543A28-CE06-4E28-92CA-3D03C01FCD9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内容占位符 2"/>
          <p:cNvSpPr txBox="1"/>
          <p:nvPr/>
        </p:nvSpPr>
        <p:spPr>
          <a:xfrm>
            <a:off x="107315" y="1411923"/>
            <a:ext cx="8229600" cy="3954463"/>
          </a:xfrm>
          <a:prstGeom prst="rect">
            <a:avLst/>
          </a:prstGeom>
        </p:spPr>
        <p:txBody>
          <a:bodyPr/>
          <a:lstStyle/>
          <a:p>
            <a:pPr marL="342900" indent="-342900">
              <a:buClr>
                <a:srgbClr val="000000"/>
              </a:buClr>
              <a:buChar char="•"/>
            </a:pPr>
            <a:r>
              <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磁盘读写的代价</a:t>
            </a:r>
            <a:endPar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800100" lvl="1" indent="-285750" eaLnBrk="1" fontAlgn="base" hangingPunct="1">
              <a:buClr>
                <a:srgbClr val="003399"/>
              </a:buClr>
              <a:buFont typeface="黑体" panose="02010609060101010101" pitchFamily="49" charset="-122"/>
              <a:buChar char="-"/>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寻找时间</a:t>
            </a:r>
            <a:r>
              <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257300" lvl="2" indent="-285750" eaLnBrk="1" fontAlgn="base" hangingPunct="1">
              <a:buClr>
                <a:srgbClr val="003399"/>
              </a:buClr>
              <a:buFont typeface="黑体" panose="02010609060101010101" pitchFamily="49" charset="-122"/>
              <a:buChar char="-"/>
            </a:pPr>
            <a:r>
              <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磁头定位到指定磁道的时间</a:t>
            </a:r>
            <a:endPar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800100" lvl="1" indent="-285750" eaLnBrk="1" fontAlgn="base" hangingPunct="1">
              <a:buClr>
                <a:srgbClr val="003399"/>
              </a:buClr>
              <a:buFont typeface="黑体" panose="02010609060101010101" pitchFamily="49" charset="-122"/>
              <a:buChar char="-"/>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旋转延迟</a:t>
            </a:r>
            <a:r>
              <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257300" lvl="2" indent="-285750" eaLnBrk="1" fontAlgn="base" hangingPunct="1">
              <a:buClr>
                <a:srgbClr val="003399"/>
              </a:buClr>
              <a:buFont typeface="黑体" panose="02010609060101010101" pitchFamily="49" charset="-122"/>
              <a:buChar char="-"/>
            </a:pPr>
            <a:r>
              <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指定磁盘块转到磁头下的时间</a:t>
            </a:r>
            <a:endPar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800100" lvl="1" indent="-285750" eaLnBrk="1" fontAlgn="base" hangingPunct="1">
              <a:buClr>
                <a:srgbClr val="003399"/>
              </a:buClr>
              <a:buFont typeface="黑体" panose="02010609060101010101" pitchFamily="49" charset="-122"/>
              <a:buChar char="-"/>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传输时间</a:t>
            </a:r>
            <a:r>
              <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zh-CN"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257300" lvl="2" indent="-285750" eaLnBrk="1" fontAlgn="base" hangingPunct="1">
              <a:buClr>
                <a:srgbClr val="003399"/>
              </a:buClr>
              <a:buFont typeface="黑体" panose="02010609060101010101" pitchFamily="49" charset="-122"/>
              <a:buChar char="-"/>
            </a:pPr>
            <a:r>
              <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主存和磁盘间传输数据的时间</a:t>
            </a:r>
            <a:endParaRPr lang="en-US" altLang="en-US" sz="28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342900" indent="-342900">
              <a:spcBef>
                <a:spcPct val="20000"/>
              </a:spcBef>
              <a:buChar char="•"/>
            </a:pPr>
            <a:endParaRPr lang="en-US" altLang="en-US" sz="2800"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p:txBody>
      </p:sp>
      <p:grpSp>
        <p:nvGrpSpPr>
          <p:cNvPr id="38918" name="组合 6"/>
          <p:cNvGrpSpPr/>
          <p:nvPr/>
        </p:nvGrpSpPr>
        <p:grpSpPr>
          <a:xfrm>
            <a:off x="6143625" y="3500438"/>
            <a:ext cx="2962275" cy="3286125"/>
            <a:chOff x="5214942" y="3286124"/>
            <a:chExt cx="3962517" cy="3429024"/>
          </a:xfrm>
        </p:grpSpPr>
        <p:sp>
          <p:nvSpPr>
            <p:cNvPr id="8" name="矩形 7"/>
            <p:cNvSpPr/>
            <p:nvPr/>
          </p:nvSpPr>
          <p:spPr bwMode="auto">
            <a:xfrm>
              <a:off x="5315408" y="3286124"/>
              <a:ext cx="3786182" cy="3357586"/>
            </a:xfrm>
            <a:prstGeom prst="rect">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38920" name="图片 8" descr="7-1-2.gif"/>
            <p:cNvPicPr>
              <a:picLocks noChangeAspect="1"/>
            </p:cNvPicPr>
            <p:nvPr/>
          </p:nvPicPr>
          <p:blipFill>
            <a:blip r:embed="rId2"/>
            <a:stretch>
              <a:fillRect/>
            </a:stretch>
          </p:blipFill>
          <p:spPr>
            <a:xfrm>
              <a:off x="5214942" y="3357585"/>
              <a:ext cx="3962517" cy="3357563"/>
            </a:xfrm>
            <a:prstGeom prst="rect">
              <a:avLst/>
            </a:prstGeom>
            <a:noFill/>
            <a:ln w="9525">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磁盘调度策略</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2214563" y="1285875"/>
            <a:ext cx="4714875" cy="452596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endParaRPr kumimoji="1" lang="zh-CN" altLang="en-US" sz="3600" b="0" kern="0" cap="none" spc="0" normalizeH="0" baseline="0" noProof="0" dirty="0">
              <a:solidFill>
                <a:srgbClr val="000000"/>
              </a:solidFill>
              <a:latin typeface="华文行楷" panose="02010800040101010101" pitchFamily="2" charset="-122"/>
              <a:ea typeface="华文行楷" panose="02010800040101010101" pitchFamily="2" charset="-122"/>
              <a:cs typeface="+mn-cs"/>
            </a:endParaRP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先来先服务策略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近者优先策略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全程移动扫描策略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移动扫描策略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分组扫描策略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3200" b="0" i="0" u="none" strike="noStrike" kern="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间歇式全程扫描策略  </a:t>
            </a:r>
          </a:p>
        </p:txBody>
      </p:sp>
      <p:grpSp>
        <p:nvGrpSpPr>
          <p:cNvPr id="9" name="组合 8"/>
          <p:cNvGrpSpPr/>
          <p:nvPr/>
        </p:nvGrpSpPr>
        <p:grpSpPr>
          <a:xfrm>
            <a:off x="107504" y="188640"/>
            <a:ext cx="2448272" cy="1224136"/>
            <a:chOff x="5536570" y="3630510"/>
            <a:chExt cx="2448272" cy="1224136"/>
          </a:xfrm>
          <a:solidFill>
            <a:srgbClr val="FFFFCC"/>
          </a:solidFill>
        </p:grpSpPr>
        <p:sp>
          <p:nvSpPr>
            <p:cNvPr id="10" name="圆角矩形标注 9"/>
            <p:cNvSpPr/>
            <p:nvPr/>
          </p:nvSpPr>
          <p:spPr bwMode="auto">
            <a:xfrm>
              <a:off x="5536570" y="3630510"/>
              <a:ext cx="2448272" cy="1224136"/>
            </a:xfrm>
            <a:prstGeom prst="wedgeRoundRectCallout">
              <a:avLst>
                <a:gd name="adj1" fmla="val 62757"/>
                <a:gd name="adj2" fmla="val 114670"/>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1" name="TextBox 10"/>
            <p:cNvSpPr txBox="1"/>
            <p:nvPr/>
          </p:nvSpPr>
          <p:spPr>
            <a:xfrm>
              <a:off x="5580112" y="3645024"/>
              <a:ext cx="2376264" cy="1169551"/>
            </a:xfrm>
            <a:prstGeom prst="rect">
              <a:avLst/>
            </a:prstGeom>
            <a:grpFill/>
          </p:spPr>
          <p:txBody>
            <a:bodyPr>
              <a:spAutoFit/>
            </a:bodyPr>
            <a:lstStyle/>
            <a:p>
              <a:pPr marL="0" marR="0" lvl="0" indent="0" algn="l" defTabSz="914400" rtl="0" eaLnBrk="0" fontAlgn="base" latinLnBrk="0" hangingPunct="0">
                <a:lnSpc>
                  <a:spcPts val="28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按照读写请求</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先后次序处理各请求</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效率</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很低</a:t>
              </a:r>
              <a:r>
                <a:rPr kumimoji="0" lang="en-US" altLang="zh-CN" sz="2400" b="0" i="0" u="none" strike="noStrike" kern="1200" cap="none" spc="0" normalizeH="0" baseline="0" noProof="0" dirty="0">
                  <a:ln>
                    <a:noFill/>
                  </a:ln>
                  <a:solidFill>
                    <a:srgbClr val="000000"/>
                  </a:solidFill>
                  <a:effectLst/>
                  <a:uLnTx/>
                  <a:uFillTx/>
                  <a:latin typeface="华文行楷" panose="02010800040101010101" pitchFamily="2" charset="-122"/>
                  <a:ea typeface="华文行楷" panose="02010800040101010101" pitchFamily="2" charset="-122"/>
                  <a:cs typeface="+mn-cs"/>
                </a:rPr>
                <a:t>.</a:t>
              </a:r>
              <a:endParaRPr kumimoji="0" lang="zh-CN" altLang="zh-CN" sz="2400" b="0" i="0" u="none" strike="noStrike" kern="1200" cap="none" spc="0" normalizeH="0" baseline="0" noProof="0" dirty="0">
                <a:ln>
                  <a:noFill/>
                </a:ln>
                <a:solidFill>
                  <a:srgbClr val="000000"/>
                </a:solidFill>
                <a:effectLst/>
                <a:uLnTx/>
                <a:uFillTx/>
                <a:latin typeface="华文行楷" panose="02010800040101010101" pitchFamily="2" charset="-122"/>
                <a:ea typeface="华文行楷" panose="02010800040101010101" pitchFamily="2" charset="-122"/>
                <a:cs typeface="+mn-cs"/>
              </a:endParaRPr>
            </a:p>
          </p:txBody>
        </p:sp>
      </p:grpSp>
      <p:grpSp>
        <p:nvGrpSpPr>
          <p:cNvPr id="12" name="组合 11"/>
          <p:cNvGrpSpPr/>
          <p:nvPr/>
        </p:nvGrpSpPr>
        <p:grpSpPr>
          <a:xfrm>
            <a:off x="6372200" y="332656"/>
            <a:ext cx="2448272" cy="1502976"/>
            <a:chOff x="5536570" y="3630510"/>
            <a:chExt cx="2448272" cy="1502976"/>
          </a:xfrm>
          <a:solidFill>
            <a:srgbClr val="FFFFCC"/>
          </a:solidFill>
        </p:grpSpPr>
        <p:sp>
          <p:nvSpPr>
            <p:cNvPr id="13" name="圆角矩形标注 12"/>
            <p:cNvSpPr/>
            <p:nvPr/>
          </p:nvSpPr>
          <p:spPr bwMode="auto">
            <a:xfrm>
              <a:off x="5536570" y="3630510"/>
              <a:ext cx="2448272" cy="1224136"/>
            </a:xfrm>
            <a:prstGeom prst="wedgeRoundRectCallout">
              <a:avLst>
                <a:gd name="adj1" fmla="val -88417"/>
                <a:gd name="adj2" fmla="val 147869"/>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4" name="TextBox 13"/>
            <p:cNvSpPr txBox="1"/>
            <p:nvPr/>
          </p:nvSpPr>
          <p:spPr>
            <a:xfrm>
              <a:off x="5565598" y="3630510"/>
              <a:ext cx="2376264" cy="1502976"/>
            </a:xfrm>
            <a:prstGeom prst="rect">
              <a:avLst/>
            </a:prstGeom>
            <a:grpFill/>
          </p:spPr>
          <p:txBody>
            <a:bodyPr>
              <a:spAutoFit/>
            </a:bodyPr>
            <a:lstStyle/>
            <a:p>
              <a:pPr marL="0" marR="0" lvl="0" indent="0" algn="l" defTabSz="914400" rtl="0" eaLnBrk="0" fontAlgn="base" latinLnBrk="0" hangingPunct="0">
                <a:lnSpc>
                  <a:spcPts val="22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优先处理离磁头当前位置最近的请求</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读写请求多</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时</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效率较高</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grpSp>
      <p:grpSp>
        <p:nvGrpSpPr>
          <p:cNvPr id="15" name="组合 14"/>
          <p:cNvGrpSpPr/>
          <p:nvPr/>
        </p:nvGrpSpPr>
        <p:grpSpPr>
          <a:xfrm>
            <a:off x="179509" y="2276872"/>
            <a:ext cx="2448272" cy="1224136"/>
            <a:chOff x="5536570" y="3630510"/>
            <a:chExt cx="2448272" cy="1224136"/>
          </a:xfrm>
          <a:solidFill>
            <a:srgbClr val="FFFFCC"/>
          </a:solidFill>
        </p:grpSpPr>
        <p:sp>
          <p:nvSpPr>
            <p:cNvPr id="16" name="圆角矩形标注 15"/>
            <p:cNvSpPr/>
            <p:nvPr/>
          </p:nvSpPr>
          <p:spPr bwMode="auto">
            <a:xfrm>
              <a:off x="5536570" y="3630510"/>
              <a:ext cx="2448272" cy="1224136"/>
            </a:xfrm>
            <a:prstGeom prst="wedgeRoundRectCallout">
              <a:avLst>
                <a:gd name="adj1" fmla="val 65128"/>
                <a:gd name="adj2" fmla="val 38787"/>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7" name="TextBox 16"/>
            <p:cNvSpPr txBox="1"/>
            <p:nvPr/>
          </p:nvSpPr>
          <p:spPr>
            <a:xfrm>
              <a:off x="5580112" y="3645024"/>
              <a:ext cx="2376264" cy="1194558"/>
            </a:xfrm>
            <a:prstGeom prst="rect">
              <a:avLst/>
            </a:prstGeom>
            <a:grpFill/>
          </p:spPr>
          <p:txBody>
            <a:bodyPr>
              <a:spAutoFit/>
            </a:bodyPr>
            <a:lstStyle/>
            <a:p>
              <a:pPr marL="0" marR="0" lvl="0" indent="0" algn="l" defTabSz="914400" rtl="0" eaLnBrk="0" fontAlgn="base" latinLnBrk="0" hangingPunct="0">
                <a:lnSpc>
                  <a:spcPts val="21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磁臂在</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0</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号</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至</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最大号磁道之间往返移动</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边</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移动</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边</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处理请求</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a:t>
              </a:r>
              <a:endPar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grpSp>
      <p:grpSp>
        <p:nvGrpSpPr>
          <p:cNvPr id="18" name="组合 17"/>
          <p:cNvGrpSpPr/>
          <p:nvPr/>
        </p:nvGrpSpPr>
        <p:grpSpPr>
          <a:xfrm>
            <a:off x="6588221" y="2060848"/>
            <a:ext cx="2448272" cy="1502976"/>
            <a:chOff x="5536570" y="3630510"/>
            <a:chExt cx="2448272" cy="1502976"/>
          </a:xfrm>
          <a:solidFill>
            <a:srgbClr val="FFFFCC"/>
          </a:solidFill>
        </p:grpSpPr>
        <p:sp>
          <p:nvSpPr>
            <p:cNvPr id="19" name="圆角矩形标注 18"/>
            <p:cNvSpPr/>
            <p:nvPr/>
          </p:nvSpPr>
          <p:spPr bwMode="auto">
            <a:xfrm>
              <a:off x="5536570" y="3630510"/>
              <a:ext cx="2448272" cy="1224136"/>
            </a:xfrm>
            <a:prstGeom prst="wedgeRoundRectCallout">
              <a:avLst>
                <a:gd name="adj1" fmla="val -97902"/>
                <a:gd name="adj2" fmla="val 105185"/>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0" name="TextBox 19"/>
            <p:cNvSpPr txBox="1"/>
            <p:nvPr/>
          </p:nvSpPr>
          <p:spPr>
            <a:xfrm>
              <a:off x="5565598" y="3630510"/>
              <a:ext cx="2376264" cy="1502976"/>
            </a:xfrm>
            <a:prstGeom prst="rect">
              <a:avLst/>
            </a:prstGeom>
            <a:grpFill/>
          </p:spPr>
          <p:txBody>
            <a:bodyPr>
              <a:spAutoFit/>
            </a:bodyPr>
            <a:lstStyle/>
            <a:p>
              <a:pPr marL="0" marR="0" lvl="0" indent="0" algn="l" defTabSz="914400" rtl="0" eaLnBrk="0" fontAlgn="base" latinLnBrk="0" hangingPunct="0">
                <a:lnSpc>
                  <a:spcPts val="22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磁臂</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视</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情况改变其移动方向。前进方向上</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无</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请求时</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反方向移动</a:t>
              </a:r>
              <a:r>
                <a:rPr kumimoji="0" lang="en-US" altLang="zh-CN" sz="2400" b="0" i="0" u="none" strike="noStrike" kern="1200" cap="none" spc="0" normalizeH="0" baseline="0" noProof="0" dirty="0">
                  <a:ln>
                    <a:noFill/>
                  </a:ln>
                  <a:solidFill>
                    <a:srgbClr val="000000"/>
                  </a:solidFill>
                  <a:effectLst/>
                  <a:uLnTx/>
                  <a:uFillTx/>
                  <a:latin typeface="楷体_GB2312" pitchFamily="49" charset="-122"/>
                  <a:ea typeface="华文行楷" panose="02010800040101010101" pitchFamily="2" charset="-122"/>
                  <a:cs typeface="Times New Roman" panose="02020603050405020304" pitchFamily="18" charset="0"/>
                </a:rPr>
                <a:t>.</a:t>
              </a:r>
              <a:endParaRPr kumimoji="0" lang="zh-CN" altLang="zh-CN" sz="2400" b="0" i="0" u="none" strike="noStrike" kern="1200" cap="none" spc="0" normalizeH="0" baseline="0" noProof="0" dirty="0">
                <a:ln>
                  <a:noFill/>
                </a:ln>
                <a:solidFill>
                  <a:srgbClr val="000000"/>
                </a:solidFill>
                <a:effectLst/>
                <a:uLnTx/>
                <a:uFillTx/>
                <a:latin typeface="华文行楷" panose="02010800040101010101" pitchFamily="2" charset="-122"/>
                <a:ea typeface="华文行楷" panose="02010800040101010101" pitchFamily="2" charset="-122"/>
                <a:cs typeface="+mn-cs"/>
              </a:endParaRPr>
            </a:p>
          </p:txBody>
        </p:sp>
      </p:grpSp>
      <p:grpSp>
        <p:nvGrpSpPr>
          <p:cNvPr id="21" name="组合 20"/>
          <p:cNvGrpSpPr/>
          <p:nvPr/>
        </p:nvGrpSpPr>
        <p:grpSpPr>
          <a:xfrm>
            <a:off x="6588224" y="3717032"/>
            <a:ext cx="2448272" cy="1224136"/>
            <a:chOff x="5536570" y="3630510"/>
            <a:chExt cx="2448272" cy="1224136"/>
          </a:xfrm>
          <a:solidFill>
            <a:srgbClr val="FFFFCC"/>
          </a:solidFill>
        </p:grpSpPr>
        <p:sp>
          <p:nvSpPr>
            <p:cNvPr id="22" name="圆角矩形标注 21"/>
            <p:cNvSpPr/>
            <p:nvPr/>
          </p:nvSpPr>
          <p:spPr bwMode="auto">
            <a:xfrm>
              <a:off x="5536570" y="3630510"/>
              <a:ext cx="2448272" cy="1224136"/>
            </a:xfrm>
            <a:prstGeom prst="wedgeRoundRectCallout">
              <a:avLst>
                <a:gd name="adj1" fmla="val -96717"/>
                <a:gd name="adj2" fmla="val 23373"/>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3" name="TextBox 22"/>
            <p:cNvSpPr txBox="1"/>
            <p:nvPr/>
          </p:nvSpPr>
          <p:spPr>
            <a:xfrm>
              <a:off x="5580112" y="3645024"/>
              <a:ext cx="2376264" cy="1169551"/>
            </a:xfrm>
            <a:prstGeom prst="rect">
              <a:avLst/>
            </a:prstGeom>
            <a:grpFill/>
          </p:spPr>
          <p:txBody>
            <a:bodyPr>
              <a:spAutoFit/>
            </a:bodyPr>
            <a:lstStyle/>
            <a:p>
              <a:pPr marL="0" marR="0" lvl="0" indent="0" algn="l" defTabSz="914400" rtl="0" eaLnBrk="0" fontAlgn="base" latinLnBrk="0" hangingPunct="0">
                <a:lnSpc>
                  <a:spcPts val="21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所有读写请求分组。逐次使用移动扫描策略处理各组请求</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a:t>
              </a:r>
              <a:endPar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grpSp>
      <p:grpSp>
        <p:nvGrpSpPr>
          <p:cNvPr id="24" name="组合 23"/>
          <p:cNvGrpSpPr/>
          <p:nvPr/>
        </p:nvGrpSpPr>
        <p:grpSpPr>
          <a:xfrm>
            <a:off x="107504" y="4202573"/>
            <a:ext cx="2448272" cy="2400358"/>
            <a:chOff x="5680586" y="2766414"/>
            <a:chExt cx="2448272" cy="2400370"/>
          </a:xfrm>
          <a:solidFill>
            <a:srgbClr val="FFFFCC"/>
          </a:solidFill>
        </p:grpSpPr>
        <p:sp>
          <p:nvSpPr>
            <p:cNvPr id="25" name="圆角矩形标注 24"/>
            <p:cNvSpPr/>
            <p:nvPr/>
          </p:nvSpPr>
          <p:spPr bwMode="auto">
            <a:xfrm>
              <a:off x="5680586" y="2766414"/>
              <a:ext cx="2448272" cy="2178752"/>
            </a:xfrm>
            <a:prstGeom prst="wedgeRoundRectCallout">
              <a:avLst>
                <a:gd name="adj1" fmla="val 64535"/>
                <a:gd name="adj2" fmla="val -5400"/>
                <a:gd name="adj3" fmla="val 16667"/>
              </a:avLst>
            </a:prstGeom>
            <a:grpFill/>
            <a:ln w="19050" cap="flat" cmpd="sng" algn="ctr">
              <a:solidFill>
                <a:srgbClr val="FF0000"/>
              </a:solid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6" name="TextBox 25"/>
            <p:cNvSpPr txBox="1"/>
            <p:nvPr/>
          </p:nvSpPr>
          <p:spPr>
            <a:xfrm>
              <a:off x="5680586" y="2817423"/>
              <a:ext cx="2376264" cy="2349361"/>
            </a:xfrm>
            <a:prstGeom prst="rect">
              <a:avLst/>
            </a:prstGeom>
            <a:grpFill/>
          </p:spPr>
          <p:txBody>
            <a:bodyPr>
              <a:spAutoFit/>
            </a:bodyPr>
            <a:lstStyle/>
            <a:p>
              <a:pPr marL="0" marR="0" lvl="0" indent="0" algn="l" defTabSz="914400" rtl="0" eaLnBrk="0" fontAlgn="base" latinLnBrk="0" hangingPunct="0">
                <a:lnSpc>
                  <a:spcPts val="2200"/>
                </a:lnSpc>
                <a:spcBef>
                  <a:spcPts val="0"/>
                </a:spcBef>
                <a:spcAft>
                  <a:spcPct val="0"/>
                </a:spcAft>
                <a:buClrTx/>
                <a:buSzTx/>
                <a:buFontTx/>
                <a:buChar char="–"/>
                <a:defRPr/>
              </a:pP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磁臂</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反复</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从</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0</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号柱面扫描到最大号柱面</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，在</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每个柱面停留一段时间</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等待磁盘旋转</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n</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次</a:t>
              </a:r>
              <a:r>
                <a:rPr kumimoji="0" lang="en-US"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使</a:t>
              </a:r>
              <a:r>
                <a:rPr kumimoji="0" lang="zh-CN" altLang="en-US"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各</a:t>
              </a:r>
              <a:r>
                <a:rPr kumimoji="0" lang="zh-CN" altLang="zh-CN" sz="24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扇面被存取概率相等</a:t>
              </a:r>
              <a:r>
                <a:rPr kumimoji="0" lang="en-US" altLang="zh-CN" sz="2400" b="0" i="0" u="none" strike="noStrike" kern="1200" cap="none" spc="0" normalizeH="0" baseline="0" noProof="0" dirty="0">
                  <a:ln>
                    <a:noFill/>
                  </a:ln>
                  <a:solidFill>
                    <a:srgbClr val="000000"/>
                  </a:solidFill>
                  <a:effectLst/>
                  <a:uLnTx/>
                  <a:uFillTx/>
                  <a:latin typeface="楷体_GB2312" pitchFamily="49" charset="-122"/>
                  <a:ea typeface="华文行楷" panose="02010800040101010101" pitchFamily="2" charset="-122"/>
                  <a:cs typeface="Times New Roman" panose="02020603050405020304" pitchFamily="18" charset="0"/>
                </a:rPr>
                <a:t>.</a:t>
              </a:r>
              <a:endParaRPr kumimoji="0" lang="zh-CN" altLang="zh-CN" sz="2400" b="0" i="0" u="none" strike="noStrike" kern="1200" cap="none" spc="0" normalizeH="0" baseline="0" noProof="0" dirty="0">
                <a:ln>
                  <a:noFill/>
                </a:ln>
                <a:solidFill>
                  <a:srgbClr val="000000"/>
                </a:solidFill>
                <a:effectLst/>
                <a:uLnTx/>
                <a:uFillTx/>
                <a:latin typeface="华文行楷" panose="02010800040101010101" pitchFamily="2" charset="-122"/>
                <a:ea typeface="华文行楷" panose="02010800040101010101"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381000" y="1268413"/>
            <a:ext cx="8439150" cy="4525963"/>
          </a:xfrm>
        </p:spPr>
        <p:txBody>
          <a:bodyPr vert="horz" wrap="square" lIns="91440" tIns="45720" rIns="91440" bIns="45720" numCol="1" anchor="t" anchorCtr="0" compatLnSpc="1"/>
          <a:lstStyle/>
          <a:p>
            <a:pPr marL="342900" marR="0" lvl="0" indent="-342900" algn="just" defTabSz="914400" rtl="0" eaLnBrk="1" fontAlgn="base" latinLnBrk="0" hangingPunct="1">
              <a:lnSpc>
                <a:spcPct val="90000"/>
              </a:lnSpc>
              <a:spcBef>
                <a:spcPct val="20000"/>
              </a:spcBef>
              <a:spcAft>
                <a:spcPct val="0"/>
              </a:spcAft>
              <a:buClr>
                <a:schemeClr val="tx1"/>
              </a:buClr>
              <a:buSzTx/>
              <a:buFontTx/>
              <a:buChar char="•"/>
              <a:defRPr/>
            </a:pPr>
            <a:r>
              <a:rPr kumimoji="0" lang="zh-CN" altLang="en-US"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磁盘故障将导致数据丢失</a:t>
            </a:r>
          </a:p>
          <a:p>
            <a:pPr marL="342900" marR="0" lvl="0" indent="-342900" algn="just" defTabSz="914400" rtl="0" eaLnBrk="1" fontAlgn="base" latinLnBrk="0" hangingPunct="1">
              <a:lnSpc>
                <a:spcPct val="90000"/>
              </a:lnSpc>
              <a:spcBef>
                <a:spcPct val="20000"/>
              </a:spcBef>
              <a:spcAft>
                <a:spcPct val="0"/>
              </a:spcAft>
              <a:buClr>
                <a:schemeClr val="tx1"/>
              </a:buClr>
              <a:buSzTx/>
              <a:buFontTx/>
              <a:buChar char="•"/>
              <a:defRPr/>
            </a:pPr>
            <a:r>
              <a:rPr kumimoji="0" lang="zh-CN" altLang="en-US"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解决办法</a:t>
            </a:r>
            <a:endParaRPr kumimoji="0" lang="en-US" altLang="zh-CN"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90000"/>
              </a:lnSpc>
              <a:spcBef>
                <a:spcPct val="20000"/>
              </a:spcBef>
              <a:spcAft>
                <a:spcPct val="0"/>
              </a:spcAft>
              <a:buClr>
                <a:srgbClr val="002060"/>
              </a:buClr>
              <a:buSzTx/>
              <a:buFont typeface="Times New Roman" panose="02020603050405020304" pitchFamily="18" charset="0"/>
              <a:buChar char="-"/>
              <a:defRPr/>
            </a:pP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用一或多磁盘</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数据磁盘</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保存数据，用</a:t>
            </a:r>
            <a:r>
              <a:rPr kumimoji="0" lang="zh-CN" altLang="en-US" sz="2800" b="0"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附加磁盘</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冗余磁盘</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保存故障恢复信息</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1" fontAlgn="base" latinLnBrk="0" hangingPunct="1">
              <a:lnSpc>
                <a:spcPct val="90000"/>
              </a:lnSpc>
              <a:spcBef>
                <a:spcPct val="20000"/>
              </a:spcBef>
              <a:spcAft>
                <a:spcPct val="0"/>
              </a:spcAft>
              <a:buClr>
                <a:srgbClr val="002060"/>
              </a:buClr>
              <a:buSzTx/>
              <a:buFont typeface="Times New Roman" panose="02020603050405020304" pitchFamily="18" charset="0"/>
              <a:buChar char="-"/>
              <a:defRPr/>
            </a:pP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当数据磁盘发生故障时，冗余磁盘的信息可以用来实现故障磁盘的恢复</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1" fontAlgn="base" latinLnBrk="0" hangingPunct="1">
              <a:lnSpc>
                <a:spcPct val="90000"/>
              </a:lnSpc>
              <a:spcBef>
                <a:spcPct val="20000"/>
              </a:spcBef>
              <a:spcAft>
                <a:spcPct val="0"/>
              </a:spcAft>
              <a:buClr>
                <a:srgbClr val="002060"/>
              </a:buClr>
              <a:buSzTx/>
              <a:buFont typeface="Times New Roman" panose="02020603050405020304" pitchFamily="18" charset="0"/>
              <a:buChar char="-"/>
              <a:defRPr/>
            </a:pPr>
            <a:r>
              <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当冗余磁盘发生故障时，数据磁盘或其他冗余磁盘用来实现故障磁盘的恢复</a:t>
            </a:r>
            <a:r>
              <a:rPr kumimoji="0" lang="en-US" altLang="zh-CN"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90000"/>
              </a:lnSpc>
              <a:spcBef>
                <a:spcPct val="20000"/>
              </a:spcBef>
              <a:spcAft>
                <a:spcPct val="0"/>
              </a:spcAft>
              <a:buClr>
                <a:schemeClr val="tx1"/>
              </a:buClr>
              <a:buSzTx/>
              <a:buFontTx/>
              <a:buChar char="•"/>
              <a:defRPr/>
            </a:pPr>
            <a:r>
              <a:rPr kumimoji="0" lang="zh-CN" altLang="en-US"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基于磁盘冗余技术的策略通常称为</a:t>
            </a:r>
            <a:r>
              <a:rPr kumimoji="0" lang="en-US" altLang="zh-CN"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RAID(Redundant Array of Independent Disk)</a:t>
            </a:r>
            <a:endParaRPr kumimoji="0" lang="zh-CN" altLang="en-US" sz="3200" b="0"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D53CC65-FF9A-44E4-9757-5467FCD455BB}"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ox(in)">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2DE7365-ABC4-4FC4-9E75-95FEACCD2C44}"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 name="组合 5"/>
          <p:cNvGrpSpPr/>
          <p:nvPr/>
        </p:nvGrpSpPr>
        <p:grpSpPr>
          <a:xfrm>
            <a:off x="1500188" y="3214688"/>
            <a:ext cx="6143625" cy="1357312"/>
            <a:chOff x="1500166" y="3214686"/>
            <a:chExt cx="6143668" cy="1357322"/>
          </a:xfrm>
        </p:grpSpPr>
        <p:grpSp>
          <p:nvGrpSpPr>
            <p:cNvPr id="45061" name="组合 5"/>
            <p:cNvGrpSpPr/>
            <p:nvPr/>
          </p:nvGrpSpPr>
          <p:grpSpPr>
            <a:xfrm>
              <a:off x="1500166" y="3286124"/>
              <a:ext cx="2357454" cy="1285884"/>
              <a:chOff x="1285852" y="1357298"/>
              <a:chExt cx="2357454" cy="1285884"/>
            </a:xfrm>
          </p:grpSpPr>
          <p:sp>
            <p:nvSpPr>
              <p:cNvPr id="12" name="流程图: 磁盘 1"/>
              <p:cNvSpPr/>
              <p:nvPr/>
            </p:nvSpPr>
            <p:spPr bwMode="auto">
              <a:xfrm>
                <a:off x="1285852" y="1357298"/>
                <a:ext cx="2357453"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5080" name="TextBox 3"/>
              <p:cNvSpPr txBox="1"/>
              <p:nvPr/>
            </p:nvSpPr>
            <p:spPr>
              <a:xfrm>
                <a:off x="1633516" y="1857365"/>
                <a:ext cx="1211271"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数据磁盘</a:t>
                </a:r>
              </a:p>
            </p:txBody>
          </p:sp>
        </p:grpSp>
        <p:grpSp>
          <p:nvGrpSpPr>
            <p:cNvPr id="45064" name="组合 6"/>
            <p:cNvGrpSpPr/>
            <p:nvPr/>
          </p:nvGrpSpPr>
          <p:grpSpPr>
            <a:xfrm>
              <a:off x="5286380" y="3286124"/>
              <a:ext cx="2357454" cy="1285884"/>
              <a:chOff x="5072066" y="1357298"/>
              <a:chExt cx="2357454" cy="1285884"/>
            </a:xfrm>
          </p:grpSpPr>
          <p:sp>
            <p:nvSpPr>
              <p:cNvPr id="10" name="流程图: 磁盘 2"/>
              <p:cNvSpPr/>
              <p:nvPr/>
            </p:nvSpPr>
            <p:spPr bwMode="auto">
              <a:xfrm>
                <a:off x="5072065"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5078" name="TextBox 10"/>
              <p:cNvSpPr txBox="1"/>
              <p:nvPr/>
            </p:nvSpPr>
            <p:spPr>
              <a:xfrm>
                <a:off x="5429255" y="1857365"/>
                <a:ext cx="1211270"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冗余磁盘</a:t>
                </a:r>
              </a:p>
            </p:txBody>
          </p:sp>
        </p:grpSp>
        <p:sp>
          <p:nvSpPr>
            <p:cNvPr id="45076" name="TextBox 8"/>
            <p:cNvSpPr txBox="1"/>
            <p:nvPr/>
          </p:nvSpPr>
          <p:spPr>
            <a:xfrm>
              <a:off x="4214810" y="3214686"/>
              <a:ext cx="965207" cy="1323985"/>
            </a:xfrm>
            <a:prstGeom prst="rect">
              <a:avLst/>
            </a:prstGeom>
            <a:noFill/>
            <a:ln w="9525">
              <a:noFill/>
              <a:miter/>
            </a:ln>
          </p:spPr>
          <p:txBody>
            <a:bodyPr wrap="none">
              <a:spAutoFit/>
            </a:bodyPr>
            <a:lstStyle/>
            <a:p>
              <a:pPr>
                <a:spcBef>
                  <a:spcPct val="20000"/>
                </a:spcBef>
              </a:pPr>
              <a:r>
                <a:rPr lang="en-US" altLang="zh-CN" sz="8000" b="0" noProof="1">
                  <a:solidFill>
                    <a:srgbClr val="000000"/>
                  </a:solidFill>
                  <a:effectLst>
                    <a:outerShdw blurRad="38100" dist="38100" dir="2700000">
                      <a:srgbClr val="C0C0C0"/>
                    </a:outerShdw>
                  </a:effectLst>
                  <a:latin typeface="楷体_GB2312"/>
                  <a:ea typeface="楷体_GB2312"/>
                  <a:cs typeface="+mn-ea"/>
                </a:rPr>
                <a:t>=</a:t>
              </a:r>
              <a:endParaRPr lang="en-US" altLang="zh-CN" sz="8000" b="0" noProof="1">
                <a:solidFill>
                  <a:srgbClr val="000000"/>
                </a:solidFill>
                <a:effectLst>
                  <a:outerShdw blurRad="38100" dist="38100" dir="2700000">
                    <a:srgbClr val="C0C0C0"/>
                  </a:outerShdw>
                </a:effectLst>
                <a:latin typeface="楷体_GB2312"/>
                <a:ea typeface="楷体_GB2312"/>
              </a:endParaRPr>
            </a:p>
          </p:txBody>
        </p:sp>
      </p:grpSp>
      <p:grpSp>
        <p:nvGrpSpPr>
          <p:cNvPr id="14" name="组合 13"/>
          <p:cNvGrpSpPr/>
          <p:nvPr/>
        </p:nvGrpSpPr>
        <p:grpSpPr>
          <a:xfrm>
            <a:off x="3357554" y="2069968"/>
            <a:ext cx="2942638" cy="1143008"/>
            <a:chOff x="2928926" y="71414"/>
            <a:chExt cx="2571768" cy="1143008"/>
          </a:xfrm>
          <a:solidFill>
            <a:srgbClr val="FFFFCC"/>
          </a:solidFill>
          <a:scene3d>
            <a:camera prst="orthographicFront">
              <a:rot lat="0" lon="0" rev="0"/>
            </a:camera>
            <a:lightRig rig="balanced" dir="t">
              <a:rot lat="0" lon="0" rev="8700000"/>
            </a:lightRig>
          </a:scene3d>
        </p:grpSpPr>
        <p:sp>
          <p:nvSpPr>
            <p:cNvPr id="15" name="圆角矩形标注 14"/>
            <p:cNvSpPr/>
            <p:nvPr/>
          </p:nvSpPr>
          <p:spPr bwMode="auto">
            <a:xfrm>
              <a:off x="2928926" y="71414"/>
              <a:ext cx="2571768" cy="1143008"/>
            </a:xfrm>
            <a:prstGeom prst="wedgeRoundRectCallout">
              <a:avLst>
                <a:gd name="adj1" fmla="val -1161"/>
                <a:gd name="adj2" fmla="val 101866"/>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6" name="TextBox 15"/>
            <p:cNvSpPr txBox="1"/>
            <p:nvPr/>
          </p:nvSpPr>
          <p:spPr>
            <a:xfrm>
              <a:off x="3000364" y="142852"/>
              <a:ext cx="2500329"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正常运行时，两盘数据保持一致</a:t>
              </a:r>
            </a:p>
          </p:txBody>
        </p:sp>
      </p:grpSp>
      <p:grpSp>
        <p:nvGrpSpPr>
          <p:cNvPr id="17" name="组合 16"/>
          <p:cNvGrpSpPr/>
          <p:nvPr/>
        </p:nvGrpSpPr>
        <p:grpSpPr>
          <a:xfrm>
            <a:off x="71438" y="1428750"/>
            <a:ext cx="2786062" cy="1571625"/>
            <a:chOff x="1357290" y="3214686"/>
            <a:chExt cx="2786082" cy="1571636"/>
          </a:xfrm>
        </p:grpSpPr>
        <p:sp>
          <p:nvSpPr>
            <p:cNvPr id="45072" name="云形标注 17"/>
            <p:cNvSpPr/>
            <p:nvPr/>
          </p:nvSpPr>
          <p:spPr>
            <a:xfrm>
              <a:off x="1357290" y="3214686"/>
              <a:ext cx="2786082" cy="1571636"/>
            </a:xfrm>
            <a:prstGeom prst="cloudCallout">
              <a:avLst>
                <a:gd name="adj1" fmla="val 26861"/>
                <a:gd name="adj2" fmla="val 74903"/>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19" name="TextBox 18"/>
            <p:cNvSpPr txBox="1"/>
            <p:nvPr/>
          </p:nvSpPr>
          <p:spPr>
            <a:xfrm>
              <a:off x="1643042" y="3357562"/>
              <a:ext cx="2271728" cy="129223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数据盘发生故障时，镜像磁盘代替其工作</a:t>
              </a:r>
              <a:endParaRPr kumimoji="0" lang="en-US" altLang="zh-CN"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20" name="组合 19"/>
          <p:cNvGrpSpPr/>
          <p:nvPr/>
        </p:nvGrpSpPr>
        <p:grpSpPr>
          <a:xfrm>
            <a:off x="5500694" y="5013176"/>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1" name="圆角矩形标注 20"/>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2" name="TextBox 21"/>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代替故障数据盘工作</a:t>
              </a:r>
            </a:p>
          </p:txBody>
        </p:sp>
      </p:grpSp>
      <p:grpSp>
        <p:nvGrpSpPr>
          <p:cNvPr id="23" name="组合 22"/>
          <p:cNvGrpSpPr/>
          <p:nvPr/>
        </p:nvGrpSpPr>
        <p:grpSpPr>
          <a:xfrm>
            <a:off x="1785915" y="5000636"/>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4" name="圆角矩形标注 23"/>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5" name="TextBox 24"/>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故障数据盘进入修复</a:t>
              </a:r>
            </a:p>
          </p:txBody>
        </p:sp>
      </p:grpSp>
      <p:grpSp>
        <p:nvGrpSpPr>
          <p:cNvPr id="26" name="组合 25"/>
          <p:cNvGrpSpPr/>
          <p:nvPr/>
        </p:nvGrpSpPr>
        <p:grpSpPr>
          <a:xfrm>
            <a:off x="714375" y="1428750"/>
            <a:ext cx="2428875" cy="1571625"/>
            <a:chOff x="1357290" y="3214686"/>
            <a:chExt cx="2428892" cy="1571636"/>
          </a:xfrm>
        </p:grpSpPr>
        <p:sp>
          <p:nvSpPr>
            <p:cNvPr id="45070" name="云形标注 26"/>
            <p:cNvSpPr/>
            <p:nvPr/>
          </p:nvSpPr>
          <p:spPr>
            <a:xfrm>
              <a:off x="1357290" y="3214686"/>
              <a:ext cx="2428892" cy="1571636"/>
            </a:xfrm>
            <a:prstGeom prst="cloudCallout">
              <a:avLst>
                <a:gd name="adj1" fmla="val 26861"/>
                <a:gd name="adj2" fmla="val 74903"/>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28" name="TextBox 27"/>
            <p:cNvSpPr txBox="1"/>
            <p:nvPr/>
          </p:nvSpPr>
          <p:spPr>
            <a:xfrm>
              <a:off x="1785918" y="3357562"/>
              <a:ext cx="1571636" cy="129223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数据盘故障修复或加入新盘</a:t>
              </a:r>
              <a:endParaRPr kumimoji="0" lang="en-US" altLang="zh-CN"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29" name="组合 28"/>
          <p:cNvGrpSpPr/>
          <p:nvPr/>
        </p:nvGrpSpPr>
        <p:grpSpPr>
          <a:xfrm>
            <a:off x="5357818" y="5013176"/>
            <a:ext cx="2347930" cy="1143008"/>
            <a:chOff x="2857488" y="71414"/>
            <a:chExt cx="2347930" cy="1143008"/>
          </a:xfrm>
          <a:solidFill>
            <a:srgbClr val="FFFFCC"/>
          </a:solidFill>
          <a:scene3d>
            <a:camera prst="orthographicFront">
              <a:rot lat="0" lon="0" rev="0"/>
            </a:camera>
            <a:lightRig rig="balanced" dir="t">
              <a:rot lat="0" lon="0" rev="8700000"/>
            </a:lightRig>
          </a:scene3d>
        </p:grpSpPr>
        <p:sp>
          <p:nvSpPr>
            <p:cNvPr id="30" name="圆角矩形标注 29"/>
            <p:cNvSpPr/>
            <p:nvPr/>
          </p:nvSpPr>
          <p:spPr bwMode="auto">
            <a:xfrm>
              <a:off x="2857488" y="71414"/>
              <a:ext cx="2347930"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31" name="TextBox 30"/>
            <p:cNvSpPr txBox="1"/>
            <p:nvPr/>
          </p:nvSpPr>
          <p:spPr>
            <a:xfrm>
              <a:off x="2928926" y="170410"/>
              <a:ext cx="2205054"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镜像盘数据复制到数据盘</a:t>
              </a:r>
            </a:p>
          </p:txBody>
        </p:sp>
      </p:grpSp>
      <p:grpSp>
        <p:nvGrpSpPr>
          <p:cNvPr id="32" name="组合 31"/>
          <p:cNvGrpSpPr/>
          <p:nvPr/>
        </p:nvGrpSpPr>
        <p:grpSpPr>
          <a:xfrm>
            <a:off x="1785915" y="5013176"/>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33" name="圆角矩形标注 32"/>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34" name="TextBox 33"/>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数据盘进入正常工作</a:t>
              </a:r>
            </a:p>
          </p:txBody>
        </p:sp>
      </p:grpSp>
      <p:sp>
        <p:nvSpPr>
          <p:cNvPr id="35" name="Rectangle 2"/>
          <p:cNvSpPr txBox="1">
            <a:spLocks noChangeArrowheads="1"/>
          </p:cNvSpPr>
          <p:nvPr/>
        </p:nvSpPr>
        <p:spPr>
          <a:xfrm>
            <a:off x="214313" y="571500"/>
            <a:ext cx="8758238" cy="714375"/>
          </a:xfrm>
          <a:prstGeom prst="rect">
            <a:avLst/>
          </a:prstGeom>
          <a:solidFill>
            <a:schemeClr val="bg1"/>
          </a:solidFill>
        </p:spPr>
        <p:txBody>
          <a:bodyPr/>
          <a:lstStyle/>
          <a:p>
            <a:pPr marL="285750" marR="0" indent="-285750" defTabSz="914400" eaLnBrk="0" hangingPunct="0">
              <a:spcBef>
                <a:spcPct val="20000"/>
              </a:spcBef>
              <a:buClr>
                <a:srgbClr val="800000"/>
              </a:buClr>
              <a:buSzPct val="70000"/>
              <a:buFont typeface="Wingdings" panose="05000000000000000000" pitchFamily="2" charset="2"/>
              <a:buChar char="n"/>
              <a:defRPr/>
            </a:pPr>
            <a:r>
              <a:rPr kumimoji="1" lang="en-US" altLang="zh-CN" sz="3200" b="0" kern="0" cap="none" spc="-13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RAID1</a:t>
            </a:r>
            <a:r>
              <a:rPr kumimoji="1" lang="zh-CN" altLang="en-US" sz="3200" b="0" kern="0" cap="none" spc="-13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策略：</a:t>
            </a:r>
            <a:r>
              <a:rPr kumimoji="1" lang="zh-CN" altLang="en-US"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每个数据盘附加一个冗盘</a:t>
            </a:r>
            <a:r>
              <a:rPr kumimoji="1" lang="en-US" altLang="zh-CN"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a:t>
            </a:r>
            <a:r>
              <a:rPr kumimoji="1" lang="zh-CN" altLang="en-US"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也称镜像盘</a:t>
            </a:r>
            <a:r>
              <a:rPr kumimoji="1" lang="en-US" altLang="zh-CN"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rPr>
              <a:t>)</a:t>
            </a:r>
            <a:endParaRPr kumimoji="1" lang="zh-CN" altLang="en-US" sz="2800" b="0" kern="0" cap="none" spc="-130" normalizeH="0" baseline="0" noProof="0" dirty="0">
              <a:solidFill>
                <a:srgbClr val="000099"/>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1" presetClass="exit" presetSubtype="0" fill="hold" nodeType="withEffect">
                                  <p:stCondLst>
                                    <p:cond delay="0"/>
                                  </p:stCondLst>
                                  <p:childTnLst>
                                    <p:set>
                                      <p:cBhvr>
                                        <p:cTn id="25" dur="1" fill="hold">
                                          <p:stCondLst>
                                            <p:cond delay="0"/>
                                          </p:stCondLst>
                                        </p:cTn>
                                        <p:tgtEl>
                                          <p:spTgt spid="1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2"/>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53" presetClass="entr" presetSubtype="16"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D941852-C94B-45CD-B905-CA649C8923F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46085" name="组合 5"/>
          <p:cNvGrpSpPr/>
          <p:nvPr/>
        </p:nvGrpSpPr>
        <p:grpSpPr>
          <a:xfrm>
            <a:off x="1500188" y="2786063"/>
            <a:ext cx="2357437" cy="1285875"/>
            <a:chOff x="1285852" y="1357298"/>
            <a:chExt cx="2357454" cy="1285884"/>
          </a:xfrm>
        </p:grpSpPr>
        <p:sp>
          <p:nvSpPr>
            <p:cNvPr id="7" name="流程图: 磁盘 6"/>
            <p:cNvSpPr/>
            <p:nvPr/>
          </p:nvSpPr>
          <p:spPr bwMode="auto">
            <a:xfrm>
              <a:off x="1285852"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6103" name="TextBox 7"/>
            <p:cNvSpPr txBox="1"/>
            <p:nvPr/>
          </p:nvSpPr>
          <p:spPr>
            <a:xfrm>
              <a:off x="1633517" y="1857363"/>
              <a:ext cx="1211272"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数据磁盘</a:t>
              </a:r>
            </a:p>
          </p:txBody>
        </p:sp>
      </p:grpSp>
      <p:grpSp>
        <p:nvGrpSpPr>
          <p:cNvPr id="46088" name="组合 8"/>
          <p:cNvGrpSpPr/>
          <p:nvPr/>
        </p:nvGrpSpPr>
        <p:grpSpPr>
          <a:xfrm>
            <a:off x="5286375" y="2786063"/>
            <a:ext cx="2357438" cy="1285875"/>
            <a:chOff x="5072066" y="1357298"/>
            <a:chExt cx="2357454" cy="1285884"/>
          </a:xfrm>
        </p:grpSpPr>
        <p:sp>
          <p:nvSpPr>
            <p:cNvPr id="10" name="流程图: 磁盘 9"/>
            <p:cNvSpPr/>
            <p:nvPr/>
          </p:nvSpPr>
          <p:spPr bwMode="auto">
            <a:xfrm>
              <a:off x="5072066"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6101" name="TextBox 10"/>
            <p:cNvSpPr txBox="1"/>
            <p:nvPr/>
          </p:nvSpPr>
          <p:spPr>
            <a:xfrm>
              <a:off x="5429256" y="1857363"/>
              <a:ext cx="1211270"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冗余磁盘</a:t>
              </a:r>
            </a:p>
          </p:txBody>
        </p:sp>
      </p:grpSp>
      <p:sp>
        <p:nvSpPr>
          <p:cNvPr id="6" name="TextBox 11"/>
          <p:cNvSpPr txBox="1"/>
          <p:nvPr/>
        </p:nvSpPr>
        <p:spPr>
          <a:xfrm>
            <a:off x="4214813" y="2714625"/>
            <a:ext cx="965200" cy="1323975"/>
          </a:xfrm>
          <a:prstGeom prst="rect">
            <a:avLst/>
          </a:prstGeom>
          <a:noFill/>
          <a:ln w="9525">
            <a:noFill/>
            <a:miter/>
          </a:ln>
        </p:spPr>
        <p:txBody>
          <a:bodyPr wrap="none">
            <a:spAutoFit/>
          </a:bodyPr>
          <a:lstStyle/>
          <a:p>
            <a:pPr>
              <a:spcBef>
                <a:spcPct val="20000"/>
              </a:spcBef>
            </a:pPr>
            <a:r>
              <a:rPr lang="en-US" altLang="zh-CN" sz="8000" b="0" noProof="1">
                <a:solidFill>
                  <a:srgbClr val="000000"/>
                </a:solidFill>
                <a:effectLst>
                  <a:outerShdw blurRad="38100" dist="38100" dir="2700000">
                    <a:srgbClr val="C0C0C0"/>
                  </a:outerShdw>
                </a:effectLst>
                <a:latin typeface="楷体_GB2312"/>
                <a:ea typeface="楷体_GB2312"/>
                <a:cs typeface="+mn-ea"/>
              </a:rPr>
              <a:t>=</a:t>
            </a:r>
            <a:endParaRPr lang="en-US" altLang="zh-CN" sz="8000" b="0" noProof="1">
              <a:solidFill>
                <a:srgbClr val="000000"/>
              </a:solidFill>
              <a:effectLst>
                <a:outerShdw blurRad="38100" dist="38100" dir="2700000">
                  <a:srgbClr val="C0C0C0"/>
                </a:outerShdw>
              </a:effectLst>
              <a:latin typeface="楷体_GB2312"/>
              <a:ea typeface="楷体_GB2312"/>
            </a:endParaRPr>
          </a:p>
        </p:txBody>
      </p:sp>
      <p:grpSp>
        <p:nvGrpSpPr>
          <p:cNvPr id="13" name="组合 12"/>
          <p:cNvGrpSpPr/>
          <p:nvPr/>
        </p:nvGrpSpPr>
        <p:grpSpPr>
          <a:xfrm>
            <a:off x="3059832" y="1571612"/>
            <a:ext cx="2869490" cy="1143008"/>
            <a:chOff x="2928926" y="71414"/>
            <a:chExt cx="2571768" cy="1143008"/>
          </a:xfrm>
          <a:solidFill>
            <a:srgbClr val="FFFFCC"/>
          </a:solidFill>
          <a:scene3d>
            <a:camera prst="orthographicFront">
              <a:rot lat="0" lon="0" rev="0"/>
            </a:camera>
            <a:lightRig rig="balanced" dir="t">
              <a:rot lat="0" lon="0" rev="8700000"/>
            </a:lightRig>
          </a:scene3d>
        </p:grpSpPr>
        <p:sp>
          <p:nvSpPr>
            <p:cNvPr id="14" name="圆角矩形标注 13"/>
            <p:cNvSpPr/>
            <p:nvPr/>
          </p:nvSpPr>
          <p:spPr bwMode="auto">
            <a:xfrm>
              <a:off x="2928926" y="71414"/>
              <a:ext cx="2571768" cy="1143008"/>
            </a:xfrm>
            <a:prstGeom prst="wedgeRoundRectCallout">
              <a:avLst>
                <a:gd name="adj1" fmla="val -1161"/>
                <a:gd name="adj2" fmla="val 101866"/>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5" name="TextBox 14"/>
            <p:cNvSpPr txBox="1"/>
            <p:nvPr/>
          </p:nvSpPr>
          <p:spPr>
            <a:xfrm>
              <a:off x="3000364" y="142852"/>
              <a:ext cx="2500329"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正常运行时，两盘数据保持一致</a:t>
              </a:r>
            </a:p>
          </p:txBody>
        </p:sp>
      </p:grpSp>
      <p:grpSp>
        <p:nvGrpSpPr>
          <p:cNvPr id="16" name="组合 15"/>
          <p:cNvGrpSpPr/>
          <p:nvPr/>
        </p:nvGrpSpPr>
        <p:grpSpPr>
          <a:xfrm>
            <a:off x="6072188" y="928688"/>
            <a:ext cx="2786062" cy="1571625"/>
            <a:chOff x="1357290" y="3214686"/>
            <a:chExt cx="2786082" cy="1571636"/>
          </a:xfrm>
        </p:grpSpPr>
        <p:sp>
          <p:nvSpPr>
            <p:cNvPr id="46098" name="云形标注 16"/>
            <p:cNvSpPr/>
            <p:nvPr/>
          </p:nvSpPr>
          <p:spPr>
            <a:xfrm>
              <a:off x="1357290" y="3214686"/>
              <a:ext cx="2786082" cy="1571636"/>
            </a:xfrm>
            <a:prstGeom prst="cloudCallout">
              <a:avLst>
                <a:gd name="adj1" fmla="val -36694"/>
                <a:gd name="adj2" fmla="val 81366"/>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18" name="TextBox 17"/>
            <p:cNvSpPr txBox="1"/>
            <p:nvPr/>
          </p:nvSpPr>
          <p:spPr>
            <a:xfrm>
              <a:off x="1643042" y="3357562"/>
              <a:ext cx="2271728" cy="129223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镜像盘发生故障时，数据磁盘继续其工作</a:t>
              </a:r>
              <a:endParaRPr kumimoji="0" lang="en-US" altLang="zh-CN"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19" name="组合 18"/>
          <p:cNvGrpSpPr/>
          <p:nvPr/>
        </p:nvGrpSpPr>
        <p:grpSpPr>
          <a:xfrm>
            <a:off x="5500694" y="4572008"/>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0" name="圆角矩形标注 19"/>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1" name="TextBox 20"/>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镜像盘进入故障修复</a:t>
              </a:r>
            </a:p>
          </p:txBody>
        </p:sp>
      </p:grpSp>
      <p:grpSp>
        <p:nvGrpSpPr>
          <p:cNvPr id="22" name="组合 21"/>
          <p:cNvGrpSpPr/>
          <p:nvPr/>
        </p:nvGrpSpPr>
        <p:grpSpPr>
          <a:xfrm>
            <a:off x="1785915" y="4374221"/>
            <a:ext cx="2000264" cy="1143008"/>
            <a:chOff x="2928926" y="71414"/>
            <a:chExt cx="2000264" cy="1143008"/>
          </a:xfrm>
          <a:solidFill>
            <a:srgbClr val="FFFFCC"/>
          </a:solidFill>
          <a:scene3d>
            <a:camera prst="orthographicFront">
              <a:rot lat="0" lon="0" rev="0"/>
            </a:camera>
            <a:lightRig rig="balanced" dir="t">
              <a:rot lat="0" lon="0" rev="8700000"/>
            </a:lightRig>
          </a:scene3d>
        </p:grpSpPr>
        <p:sp>
          <p:nvSpPr>
            <p:cNvPr id="23" name="圆角矩形标注 22"/>
            <p:cNvSpPr/>
            <p:nvPr/>
          </p:nvSpPr>
          <p:spPr bwMode="auto">
            <a:xfrm>
              <a:off x="2928926" y="71414"/>
              <a:ext cx="2000264"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4" name="TextBox 23"/>
            <p:cNvSpPr txBox="1"/>
            <p:nvPr/>
          </p:nvSpPr>
          <p:spPr>
            <a:xfrm>
              <a:off x="2928926" y="170410"/>
              <a:ext cx="1928826"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数据盘继续工作</a:t>
              </a:r>
            </a:p>
          </p:txBody>
        </p:sp>
      </p:grpSp>
      <p:grpSp>
        <p:nvGrpSpPr>
          <p:cNvPr id="25" name="组合 24"/>
          <p:cNvGrpSpPr/>
          <p:nvPr/>
        </p:nvGrpSpPr>
        <p:grpSpPr>
          <a:xfrm>
            <a:off x="6143625" y="1000125"/>
            <a:ext cx="2428875" cy="1571625"/>
            <a:chOff x="1357290" y="3214686"/>
            <a:chExt cx="2428892" cy="1571636"/>
          </a:xfrm>
        </p:grpSpPr>
        <p:sp>
          <p:nvSpPr>
            <p:cNvPr id="46096" name="云形标注 25"/>
            <p:cNvSpPr/>
            <p:nvPr/>
          </p:nvSpPr>
          <p:spPr>
            <a:xfrm>
              <a:off x="1357290" y="3214686"/>
              <a:ext cx="2428892" cy="1571636"/>
            </a:xfrm>
            <a:prstGeom prst="cloudCallout">
              <a:avLst>
                <a:gd name="adj1" fmla="val -33491"/>
                <a:gd name="adj2" fmla="val 76750"/>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27" name="TextBox 26"/>
            <p:cNvSpPr txBox="1"/>
            <p:nvPr/>
          </p:nvSpPr>
          <p:spPr>
            <a:xfrm>
              <a:off x="1785918" y="3357562"/>
              <a:ext cx="1571636" cy="129223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镜像盘故障修复或加入新盘</a:t>
              </a:r>
              <a:endParaRPr kumimoji="0" lang="en-US" altLang="zh-CN"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28" name="组合 27"/>
          <p:cNvGrpSpPr/>
          <p:nvPr/>
        </p:nvGrpSpPr>
        <p:grpSpPr>
          <a:xfrm>
            <a:off x="5401345" y="4581116"/>
            <a:ext cx="2214578" cy="1143008"/>
            <a:chOff x="2857488" y="71414"/>
            <a:chExt cx="2214578" cy="1143008"/>
          </a:xfrm>
          <a:solidFill>
            <a:srgbClr val="FFFFCC"/>
          </a:solidFill>
          <a:scene3d>
            <a:camera prst="orthographicFront">
              <a:rot lat="0" lon="0" rev="0"/>
            </a:camera>
            <a:lightRig rig="balanced" dir="t">
              <a:rot lat="0" lon="0" rev="8700000"/>
            </a:lightRig>
          </a:scene3d>
        </p:grpSpPr>
        <p:sp>
          <p:nvSpPr>
            <p:cNvPr id="29" name="圆角矩形标注 28"/>
            <p:cNvSpPr/>
            <p:nvPr/>
          </p:nvSpPr>
          <p:spPr bwMode="auto">
            <a:xfrm>
              <a:off x="2857488" y="71414"/>
              <a:ext cx="2214578"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30" name="TextBox 29"/>
            <p:cNvSpPr txBox="1"/>
            <p:nvPr/>
          </p:nvSpPr>
          <p:spPr>
            <a:xfrm>
              <a:off x="2928926" y="170410"/>
              <a:ext cx="2071702"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镜像盘恢复工作</a:t>
              </a:r>
            </a:p>
          </p:txBody>
        </p:sp>
      </p:grpSp>
      <p:grpSp>
        <p:nvGrpSpPr>
          <p:cNvPr id="31" name="组合 30"/>
          <p:cNvGrpSpPr/>
          <p:nvPr/>
        </p:nvGrpSpPr>
        <p:grpSpPr>
          <a:xfrm>
            <a:off x="1587250" y="4365089"/>
            <a:ext cx="2428892" cy="1143008"/>
            <a:chOff x="2786050" y="71414"/>
            <a:chExt cx="2428892" cy="1143008"/>
          </a:xfrm>
          <a:solidFill>
            <a:srgbClr val="FFFFCC"/>
          </a:solidFill>
          <a:scene3d>
            <a:camera prst="orthographicFront">
              <a:rot lat="0" lon="0" rev="0"/>
            </a:camera>
            <a:lightRig rig="balanced" dir="t">
              <a:rot lat="0" lon="0" rev="8700000"/>
            </a:lightRig>
          </a:scene3d>
        </p:grpSpPr>
        <p:sp>
          <p:nvSpPr>
            <p:cNvPr id="32" name="圆角矩形标注 31"/>
            <p:cNvSpPr/>
            <p:nvPr/>
          </p:nvSpPr>
          <p:spPr bwMode="auto">
            <a:xfrm>
              <a:off x="2786050" y="71414"/>
              <a:ext cx="2428892" cy="1143008"/>
            </a:xfrm>
            <a:prstGeom prst="wedgeRoundRectCallout">
              <a:avLst>
                <a:gd name="adj1" fmla="val -1725"/>
                <a:gd name="adj2" fmla="val -100037"/>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33" name="TextBox 32"/>
            <p:cNvSpPr txBox="1"/>
            <p:nvPr/>
          </p:nvSpPr>
          <p:spPr>
            <a:xfrm>
              <a:off x="2928926" y="170410"/>
              <a:ext cx="2214578"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数据盘数据复制到镜像盘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 presetClass="exit" presetSubtype="0" fill="hold" nodeType="withEffect">
                                  <p:stCondLst>
                                    <p:cond delay="0"/>
                                  </p:stCondLst>
                                  <p:childTnLst>
                                    <p:set>
                                      <p:cBhvr>
                                        <p:cTn id="11" dur="1" fill="hold">
                                          <p:stCondLst>
                                            <p:cond delay="0"/>
                                          </p:stCondLst>
                                        </p:cTn>
                                        <p:tgtEl>
                                          <p:spTgt spid="1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53" presetClass="entr" presetSubtype="16"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animEffect transition="in" filter="fade">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4931925-CBA3-4DC4-814A-B04F091DCE8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47109" name="组合 5"/>
          <p:cNvGrpSpPr/>
          <p:nvPr/>
        </p:nvGrpSpPr>
        <p:grpSpPr>
          <a:xfrm>
            <a:off x="1500188" y="2786063"/>
            <a:ext cx="2357437" cy="1285875"/>
            <a:chOff x="1285852" y="1357298"/>
            <a:chExt cx="2357454" cy="1285884"/>
          </a:xfrm>
        </p:grpSpPr>
        <p:sp>
          <p:nvSpPr>
            <p:cNvPr id="7" name="流程图: 磁盘 6"/>
            <p:cNvSpPr/>
            <p:nvPr/>
          </p:nvSpPr>
          <p:spPr bwMode="auto">
            <a:xfrm>
              <a:off x="1285852"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7129" name="TextBox 7"/>
            <p:cNvSpPr txBox="1"/>
            <p:nvPr/>
          </p:nvSpPr>
          <p:spPr>
            <a:xfrm>
              <a:off x="1633517" y="1857363"/>
              <a:ext cx="1211272"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数据磁盘</a:t>
              </a:r>
            </a:p>
          </p:txBody>
        </p:sp>
      </p:grpSp>
      <p:grpSp>
        <p:nvGrpSpPr>
          <p:cNvPr id="47112" name="组合 8"/>
          <p:cNvGrpSpPr/>
          <p:nvPr/>
        </p:nvGrpSpPr>
        <p:grpSpPr>
          <a:xfrm>
            <a:off x="5286375" y="2786063"/>
            <a:ext cx="2357438" cy="1285875"/>
            <a:chOff x="5072066" y="1357298"/>
            <a:chExt cx="2357454" cy="1285884"/>
          </a:xfrm>
        </p:grpSpPr>
        <p:sp>
          <p:nvSpPr>
            <p:cNvPr id="10" name="流程图: 磁盘 9"/>
            <p:cNvSpPr/>
            <p:nvPr/>
          </p:nvSpPr>
          <p:spPr bwMode="auto">
            <a:xfrm>
              <a:off x="5072066" y="1357298"/>
              <a:ext cx="2357454" cy="1285884"/>
            </a:xfrm>
            <a:prstGeom prst="flowChartMagneticDisk">
              <a:avLst/>
            </a:prstGeom>
            <a:solidFill>
              <a:schemeClr val="bg1">
                <a:lumMod val="65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47127" name="TextBox 10"/>
            <p:cNvSpPr txBox="1"/>
            <p:nvPr/>
          </p:nvSpPr>
          <p:spPr>
            <a:xfrm>
              <a:off x="5429256" y="1857363"/>
              <a:ext cx="1211270"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冗余磁盘</a:t>
              </a:r>
            </a:p>
          </p:txBody>
        </p:sp>
      </p:grpSp>
      <p:sp>
        <p:nvSpPr>
          <p:cNvPr id="6" name="TextBox 11"/>
          <p:cNvSpPr txBox="1"/>
          <p:nvPr/>
        </p:nvSpPr>
        <p:spPr>
          <a:xfrm>
            <a:off x="4214813" y="2714625"/>
            <a:ext cx="965200" cy="1323975"/>
          </a:xfrm>
          <a:prstGeom prst="rect">
            <a:avLst/>
          </a:prstGeom>
          <a:noFill/>
          <a:ln w="9525">
            <a:noFill/>
            <a:miter/>
          </a:ln>
        </p:spPr>
        <p:txBody>
          <a:bodyPr wrap="none">
            <a:spAutoFit/>
          </a:bodyPr>
          <a:lstStyle/>
          <a:p>
            <a:pPr>
              <a:spcBef>
                <a:spcPct val="20000"/>
              </a:spcBef>
            </a:pPr>
            <a:r>
              <a:rPr lang="en-US" altLang="zh-CN" sz="8000" b="0" noProof="1">
                <a:solidFill>
                  <a:srgbClr val="000000"/>
                </a:solidFill>
                <a:effectLst>
                  <a:outerShdw blurRad="38100" dist="38100" dir="2700000">
                    <a:srgbClr val="C0C0C0"/>
                  </a:outerShdw>
                </a:effectLst>
                <a:latin typeface="楷体_GB2312"/>
                <a:ea typeface="楷体_GB2312"/>
                <a:cs typeface="+mn-ea"/>
              </a:rPr>
              <a:t>=</a:t>
            </a:r>
            <a:endParaRPr lang="en-US" altLang="zh-CN" sz="8000" b="0" noProof="1">
              <a:solidFill>
                <a:srgbClr val="000000"/>
              </a:solidFill>
              <a:effectLst>
                <a:outerShdw blurRad="38100" dist="38100" dir="2700000">
                  <a:srgbClr val="C0C0C0"/>
                </a:outerShdw>
              </a:effectLst>
              <a:latin typeface="楷体_GB2312"/>
              <a:ea typeface="楷体_GB2312"/>
            </a:endParaRPr>
          </a:p>
        </p:txBody>
      </p:sp>
      <p:grpSp>
        <p:nvGrpSpPr>
          <p:cNvPr id="13" name="组合 12"/>
          <p:cNvGrpSpPr/>
          <p:nvPr/>
        </p:nvGrpSpPr>
        <p:grpSpPr>
          <a:xfrm>
            <a:off x="3357549" y="1571612"/>
            <a:ext cx="2571768" cy="1143008"/>
            <a:chOff x="2928926" y="71414"/>
            <a:chExt cx="2571768" cy="1143008"/>
          </a:xfrm>
          <a:solidFill>
            <a:srgbClr val="FFFFCC"/>
          </a:solidFill>
          <a:scene3d>
            <a:camera prst="orthographicFront">
              <a:rot lat="0" lon="0" rev="0"/>
            </a:camera>
            <a:lightRig rig="balanced" dir="t">
              <a:rot lat="0" lon="0" rev="8700000"/>
            </a:lightRig>
          </a:scene3d>
        </p:grpSpPr>
        <p:sp>
          <p:nvSpPr>
            <p:cNvPr id="14" name="圆角矩形标注 13"/>
            <p:cNvSpPr/>
            <p:nvPr/>
          </p:nvSpPr>
          <p:spPr bwMode="auto">
            <a:xfrm>
              <a:off x="2928926" y="71414"/>
              <a:ext cx="2571768" cy="1143008"/>
            </a:xfrm>
            <a:prstGeom prst="wedgeRoundRectCallout">
              <a:avLst>
                <a:gd name="adj1" fmla="val -1161"/>
                <a:gd name="adj2" fmla="val 101866"/>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5" name="TextBox 14"/>
            <p:cNvSpPr txBox="1"/>
            <p:nvPr/>
          </p:nvSpPr>
          <p:spPr>
            <a:xfrm>
              <a:off x="3000364" y="142852"/>
              <a:ext cx="2500329" cy="892552"/>
            </a:xfrm>
            <a:prstGeom prst="rect">
              <a:avLst/>
            </a:prstGeom>
            <a:grpFill/>
            <a:ln>
              <a:noFill/>
            </a:ln>
            <a:effectLst>
              <a:outerShdw blurRad="44450" dist="27940" dir="5400000" algn="ctr">
                <a:srgbClr val="000000">
                  <a:alpha val="32000"/>
                </a:srgbClr>
              </a:outerShdw>
            </a:effectLst>
            <a:sp3d>
              <a:bevelT w="190500" h="38100"/>
            </a:sp3d>
          </p:spPr>
          <p:txBody>
            <a:bodyPr>
              <a:spAutoFit/>
            </a:bodyPr>
            <a:lstStyle/>
            <a:p>
              <a:pPr marL="0" marR="0" lvl="2" indent="0" algn="l" defTabSz="914400" rtl="0" eaLnBrk="0" fontAlgn="base" latinLnBrk="0" hangingPunct="0">
                <a:lnSpc>
                  <a:spcPct val="100000"/>
                </a:lnSpc>
                <a:spcBef>
                  <a:spcPct val="20000"/>
                </a:spcBef>
                <a:spcAft>
                  <a:spcPct val="0"/>
                </a:spcAft>
                <a:buClrTx/>
                <a:buSzTx/>
                <a:buFontTx/>
                <a:buNone/>
                <a:defRPr/>
              </a:pPr>
              <a:r>
                <a:rPr kumimoji="0" lang="zh-CN" altLang="en-US" sz="26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正常运行时，两盘数据保持一致</a:t>
              </a:r>
            </a:p>
          </p:txBody>
        </p:sp>
      </p:grpSp>
      <p:grpSp>
        <p:nvGrpSpPr>
          <p:cNvPr id="16" name="组合 15"/>
          <p:cNvGrpSpPr/>
          <p:nvPr/>
        </p:nvGrpSpPr>
        <p:grpSpPr>
          <a:xfrm>
            <a:off x="571500" y="785813"/>
            <a:ext cx="2428875" cy="1571625"/>
            <a:chOff x="1357290" y="3214686"/>
            <a:chExt cx="2428892" cy="1571636"/>
          </a:xfrm>
        </p:grpSpPr>
        <p:sp>
          <p:nvSpPr>
            <p:cNvPr id="47124" name="云形标注 16"/>
            <p:cNvSpPr/>
            <p:nvPr/>
          </p:nvSpPr>
          <p:spPr>
            <a:xfrm>
              <a:off x="1357290" y="3214686"/>
              <a:ext cx="2428892" cy="1571636"/>
            </a:xfrm>
            <a:prstGeom prst="cloudCallout">
              <a:avLst>
                <a:gd name="adj1" fmla="val 33435"/>
                <a:gd name="adj2" fmla="val 90602"/>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18" name="TextBox 17"/>
            <p:cNvSpPr txBox="1"/>
            <p:nvPr/>
          </p:nvSpPr>
          <p:spPr>
            <a:xfrm>
              <a:off x="1714481" y="3500438"/>
              <a:ext cx="1714512" cy="95409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8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数据磁盘发生故障</a:t>
              </a:r>
              <a:endParaRPr kumimoji="0" lang="en-US" altLang="zh-CN" sz="28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19" name="组合 18"/>
          <p:cNvGrpSpPr/>
          <p:nvPr/>
        </p:nvGrpSpPr>
        <p:grpSpPr>
          <a:xfrm>
            <a:off x="6000750" y="785813"/>
            <a:ext cx="2428875" cy="1571625"/>
            <a:chOff x="1357290" y="3214686"/>
            <a:chExt cx="2428892" cy="1571636"/>
          </a:xfrm>
        </p:grpSpPr>
        <p:sp>
          <p:nvSpPr>
            <p:cNvPr id="47122" name="云形标注 19"/>
            <p:cNvSpPr/>
            <p:nvPr/>
          </p:nvSpPr>
          <p:spPr>
            <a:xfrm>
              <a:off x="1357290" y="3214686"/>
              <a:ext cx="2428892" cy="1571636"/>
            </a:xfrm>
            <a:prstGeom prst="cloudCallout">
              <a:avLst>
                <a:gd name="adj1" fmla="val -34685"/>
                <a:gd name="adj2" fmla="val 91523"/>
              </a:avLst>
            </a:prstGeom>
            <a:solidFill>
              <a:schemeClr val="accent1"/>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21" name="TextBox 20"/>
            <p:cNvSpPr txBox="1"/>
            <p:nvPr/>
          </p:nvSpPr>
          <p:spPr>
            <a:xfrm>
              <a:off x="1714481" y="3500438"/>
              <a:ext cx="1714512" cy="954094"/>
            </a:xfrm>
            <a:prstGeom prst="rect">
              <a:avLst/>
            </a:prstGeom>
            <a:noFill/>
          </p:spPr>
          <p:txBody>
            <a:bodyPr>
              <a:spAutoFit/>
            </a:bodyPr>
            <a:lstStyle/>
            <a:p>
              <a:pPr marL="0" marR="0" lvl="2" indent="0" algn="l" defTabSz="914400" rtl="0" eaLnBrk="0" fontAlgn="base" latinLnBrk="0" hangingPunct="0">
                <a:lnSpc>
                  <a:spcPct val="100000"/>
                </a:lnSpc>
                <a:spcBef>
                  <a:spcPts val="0"/>
                </a:spcBef>
                <a:spcAft>
                  <a:spcPct val="0"/>
                </a:spcAft>
                <a:buClrTx/>
                <a:buSzPct val="65000"/>
                <a:buFontTx/>
                <a:buNone/>
                <a:defRPr/>
              </a:pPr>
              <a:r>
                <a:rPr kumimoji="0" lang="zh-CN" altLang="en-US" sz="28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rPr>
                <a:t>镜像磁盘发生故障</a:t>
              </a:r>
              <a:endParaRPr kumimoji="0" lang="en-US" altLang="zh-CN" sz="2800" b="0" i="0" u="none" strike="noStrike" kern="0" cap="none" spc="0" normalizeH="0" baseline="0" noProof="0" dirty="0">
                <a:ln>
                  <a:noFill/>
                </a:ln>
                <a:solidFill>
                  <a:srgbClr val="800000"/>
                </a:solidFill>
                <a:effectLst/>
                <a:uLnTx/>
                <a:uFillTx/>
                <a:latin typeface="楷体_GB2312" pitchFamily="49" charset="-122"/>
                <a:ea typeface="华文行楷" panose="02010800040101010101" pitchFamily="2" charset="-122"/>
                <a:cs typeface="Times New Roman" panose="02020603050405020304" pitchFamily="18" charset="0"/>
              </a:endParaRPr>
            </a:p>
          </p:txBody>
        </p:sp>
      </p:grpSp>
      <p:grpSp>
        <p:nvGrpSpPr>
          <p:cNvPr id="22" name="组合 21"/>
          <p:cNvGrpSpPr/>
          <p:nvPr/>
        </p:nvGrpSpPr>
        <p:grpSpPr>
          <a:xfrm>
            <a:off x="3429000" y="2571750"/>
            <a:ext cx="2357438" cy="1928813"/>
            <a:chOff x="3071802" y="4643446"/>
            <a:chExt cx="2357454" cy="1928826"/>
          </a:xfrm>
        </p:grpSpPr>
        <p:sp>
          <p:nvSpPr>
            <p:cNvPr id="47120" name="爆炸形 2 22"/>
            <p:cNvSpPr/>
            <p:nvPr/>
          </p:nvSpPr>
          <p:spPr>
            <a:xfrm>
              <a:off x="3071802" y="4643446"/>
              <a:ext cx="2357454" cy="1928826"/>
            </a:xfrm>
            <a:prstGeom prst="irregularSeal2">
              <a:avLst/>
            </a:prstGeom>
            <a:solidFill>
              <a:schemeClr val="accent1"/>
            </a:solid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sp>
          <p:nvSpPr>
            <p:cNvPr id="47121" name="TextBox 23"/>
            <p:cNvSpPr txBox="1"/>
            <p:nvPr/>
          </p:nvSpPr>
          <p:spPr>
            <a:xfrm>
              <a:off x="3686169" y="5130812"/>
              <a:ext cx="1006482" cy="1076332"/>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系统</a:t>
              </a:r>
              <a:endParaRPr kumimoji="0" lang="en-US" altLang="zh-CN" sz="32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崩溃</a:t>
              </a:r>
            </a:p>
          </p:txBody>
        </p:sp>
      </p:grpSp>
      <p:sp>
        <p:nvSpPr>
          <p:cNvPr id="25" name="TextBox 24"/>
          <p:cNvSpPr txBox="1"/>
          <p:nvPr/>
        </p:nvSpPr>
        <p:spPr>
          <a:xfrm>
            <a:off x="2571733" y="4929183"/>
            <a:ext cx="3877985" cy="646331"/>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R="0" defTabSz="914400" eaLnBrk="0" hangingPunct="0">
              <a:spcBef>
                <a:spcPct val="20000"/>
              </a:spcBef>
              <a:buClrTx/>
              <a:buSzTx/>
              <a:buFontTx/>
              <a:defRPr/>
            </a:pPr>
            <a:r>
              <a:rPr kumimoji="0" lang="zh-CN" altLang="en-US" sz="3600" b="0" kern="1200" cap="none" spc="0" normalizeH="0" baseline="0" noProof="0" dirty="0">
                <a:solidFill>
                  <a:srgbClr val="FF0000"/>
                </a:solidFill>
                <a:latin typeface="楷体_GB2312" pitchFamily="49" charset="-122"/>
                <a:ea typeface="华文行楷" panose="02010800040101010101" pitchFamily="2" charset="-122"/>
                <a:cs typeface="Times New Roman" panose="02020603050405020304" pitchFamily="18" charset="0"/>
              </a:rPr>
              <a:t>这是</a:t>
            </a:r>
            <a:r>
              <a:rPr kumimoji="0" lang="en-US" altLang="zh-CN" sz="3600" b="0" kern="1200" cap="none" spc="0" normalizeH="0" baseline="0" noProof="0" dirty="0">
                <a:solidFill>
                  <a:srgbClr val="FF0000"/>
                </a:solidFill>
                <a:latin typeface="楷体_GB2312" pitchFamily="49" charset="-122"/>
                <a:ea typeface="华文行楷" panose="02010800040101010101" pitchFamily="2" charset="-122"/>
                <a:cs typeface="Times New Roman" panose="02020603050405020304" pitchFamily="18" charset="0"/>
              </a:rPr>
              <a:t>RAID1</a:t>
            </a:r>
            <a:r>
              <a:rPr kumimoji="0" lang="zh-CN" altLang="en-US" sz="3600" b="0" kern="1200" cap="none" spc="0" normalizeH="0" baseline="0" noProof="0" dirty="0">
                <a:solidFill>
                  <a:srgbClr val="FF0000"/>
                </a:solidFill>
                <a:latin typeface="楷体_GB2312" pitchFamily="49" charset="-122"/>
                <a:ea typeface="华文行楷" panose="02010800040101010101" pitchFamily="2" charset="-122"/>
                <a:cs typeface="Times New Roman" panose="02020603050405020304" pitchFamily="18" charset="0"/>
              </a:rPr>
              <a:t>的弱点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5"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 calcmode="lin" valueType="num">
                                      <p:cBhvr>
                                        <p:cTn id="30" dur="500" fill="hold"/>
                                        <p:tgtEl>
                                          <p:spTgt spid="25"/>
                                        </p:tgtEl>
                                        <p:attrNameLst>
                                          <p:attrName>ppt_x</p:attrName>
                                        </p:attrNameLst>
                                      </p:cBhvr>
                                      <p:tavLst>
                                        <p:tav tm="0" fmla="#ppt_x+(cos(-2*pi*(1-$))*-#ppt_x-sin(-2*pi*(1-$))*(1-#ppt_y))*(1-$)">
                                          <p:val>
                                            <p:fltVal val="0"/>
                                          </p:val>
                                        </p:tav>
                                        <p:tav tm="100000">
                                          <p:val>
                                            <p:fltVal val="1"/>
                                          </p:val>
                                        </p:tav>
                                      </p:tavLst>
                                    </p:anim>
                                    <p:anim calcmode="lin" valueType="num">
                                      <p:cBhvr>
                                        <p:cTn id="31" dur="500" fill="hold"/>
                                        <p:tgtEl>
                                          <p:spTgt spid="2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0F4645F-1939-46DC-9700-79C7F540123A}"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p:nvPr/>
        </p:nvSpPr>
        <p:spPr>
          <a:xfrm>
            <a:off x="714375" y="1214438"/>
            <a:ext cx="8034338" cy="4878388"/>
          </a:xfrm>
          <a:prstGeom prst="rect">
            <a:avLst/>
          </a:prstGeom>
          <a:noFill/>
          <a:ln w="9525">
            <a:noFill/>
            <a:miter/>
          </a:ln>
        </p:spPr>
        <p:txBody>
          <a:bodyPr/>
          <a:lstStyle/>
          <a:p>
            <a:pPr marL="285750" indent="-285750" eaLnBrk="0" hangingPunct="0">
              <a:spcBef>
                <a:spcPts val="1200"/>
              </a:spcBef>
              <a:buClr>
                <a:srgbClr val="800000"/>
              </a:buClr>
              <a:buSzPct val="70000"/>
              <a:buFont typeface="Wingdings" panose="05000000000000000000" pitchFamily="2" charset="2"/>
              <a:buChar char="n"/>
            </a:pPr>
            <a:r>
              <a:rPr lang="en-US" altLang="zh-CN" sz="32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RAID4</a:t>
            </a:r>
            <a:r>
              <a:rPr lang="zh-CN" altLang="en-US" sz="32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策略</a:t>
            </a:r>
            <a:endParaRPr lang="en-US" altLang="zh-CN" sz="32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l" eaLnBrk="0" fontAlgn="base" hangingPunct="0">
              <a:spcBef>
                <a:spcPts val="1200"/>
              </a:spcBef>
              <a:spcAft>
                <a:spcPct val="0"/>
              </a:spcAft>
              <a:buClr>
                <a:srgbClr val="800000"/>
              </a:buClr>
              <a:buSzPct val="70000"/>
              <a:buFont typeface="Wingdings" panose="05000000000000000000" pitchFamily="2" charset="2"/>
              <a:buChar char="u"/>
            </a:pP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仅适用一个冗盘完成</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个数据盘的</a:t>
            </a:r>
            <a:r>
              <a:rPr lang="zh-CN" altLang="en-US" sz="2800" b="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奇偶校验</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a:t>
            </a:r>
            <a:endPar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l" eaLnBrk="0" fontAlgn="base" hangingPunct="0">
              <a:spcBef>
                <a:spcPts val="1200"/>
              </a:spcBef>
              <a:spcAft>
                <a:spcPct val="0"/>
              </a:spcAft>
              <a:buClr>
                <a:srgbClr val="800000"/>
              </a:buClr>
              <a:buSzPct val="70000"/>
              <a:buFont typeface="Wingdings" panose="05000000000000000000" pitchFamily="2" charset="2"/>
              <a:buChar char="u"/>
            </a:pP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冗余盘的第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块存储所有</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个数据盘</a:t>
            </a:r>
            <a:r>
              <a:rPr lang="zh-CN" altLang="en-US" sz="2800" b="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第</a:t>
            </a:r>
            <a:r>
              <a:rPr lang="en-US" altLang="zh-CN" sz="2800" b="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块数据的奇偶校验位</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a:t>
            </a:r>
            <a:endPar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l" eaLnBrk="0" fontAlgn="base" hangingPunct="0">
              <a:spcBef>
                <a:spcPts val="1200"/>
              </a:spcBef>
              <a:spcAft>
                <a:spcPct val="0"/>
              </a:spcAft>
              <a:buClr>
                <a:srgbClr val="800000"/>
              </a:buClr>
              <a:buSzPct val="70000"/>
              <a:buFont typeface="Wingdings" panose="05000000000000000000" pitchFamily="2" charset="2"/>
              <a:buChar char="u"/>
            </a:pP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如果所有</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个数据磁盘的第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块的第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j</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位上1的个数是偶数，则冗余磁盘的第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块第</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j</a:t>
            </a:r>
            <a:r>
              <a:rPr lang="zh-CN" altLang="en-US"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位为0，否则为1</a:t>
            </a:r>
            <a:r>
              <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 ;</a:t>
            </a:r>
            <a:endParaRPr lang="en-US" altLang="zh-CN" sz="2800" b="0" strike="noStrike" noProof="1">
              <a:solidFill>
                <a:srgbClr val="0000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l" eaLnBrk="0" fontAlgn="base" hangingPunct="0">
              <a:spcBef>
                <a:spcPts val="1200"/>
              </a:spcBef>
              <a:spcAft>
                <a:spcPct val="0"/>
              </a:spcAft>
              <a:buClr>
                <a:srgbClr val="800000"/>
              </a:buClr>
              <a:buSzPct val="70000"/>
              <a:buFont typeface="Wingdings" panose="05000000000000000000" pitchFamily="2" charset="2"/>
              <a:buChar char="u"/>
            </a:pPr>
            <a:endParaRPr lang="zh-CN" altLang="en-US" sz="2800" b="0" strike="noStrike" noProof="1">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9C60429-4993-4020-95E6-FF1D2A0B5AF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762000" y="1189038"/>
            <a:ext cx="7924800" cy="5287963"/>
          </a:xfrm>
          <a:prstGeom prst="rect">
            <a:avLst/>
          </a:prstGeom>
        </p:spPr>
        <p:txBody>
          <a:bodyPr/>
          <a:lstStyle/>
          <a:p>
            <a:pPr marL="285750" marR="0" indent="-285750" algn="just" defTabSz="914400" eaLnBrk="0" hangingPunct="0">
              <a:spcBef>
                <a:spcPct val="20000"/>
              </a:spcBef>
              <a:buClrTx/>
              <a:buSzTx/>
              <a:buFontTx/>
              <a:buChar char="–"/>
              <a:defRPr/>
            </a:pPr>
            <a:r>
              <a:rPr kumimoji="0" lang="en-US" altLang="zh-CN"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RAID4</a:t>
            </a:r>
            <a:endPar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endParaRPr>
          </a:p>
          <a:p>
            <a:pPr marL="685800" marR="0" lvl="1" indent="-228600" algn="just"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例. 假定系统具有三个相同数据磁盘（盘1、盘2、盘3）和一个冗余盘（盘4），每个磁盘块存储八位数据。如果三个数据磁盘的第</a:t>
            </a:r>
            <a:r>
              <a:rPr kumimoji="0" lang="en-US" altLang="zh-CN" sz="24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块分别存储如下数据： </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磁盘1：  11110000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磁盘2：  10101010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磁盘3：  00111000</a:t>
            </a:r>
          </a:p>
          <a:p>
            <a:pPr marL="685800" marR="0" lvl="1" indent="-228600" algn="just" defTabSz="914400" rtl="0" eaLnBrk="0" fontAlgn="base" latinLnBrk="0" hangingPunct="0">
              <a:lnSpc>
                <a:spcPct val="100000"/>
              </a:lnSpc>
              <a:spcBef>
                <a:spcPct val="20000"/>
              </a:spcBef>
              <a:spcAft>
                <a:spcPct val="0"/>
              </a:spcAft>
              <a:buClrTx/>
              <a:buSzTx/>
              <a:buFontTx/>
              <a:buNone/>
              <a:defRPr/>
            </a:pP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则冗余磁盘（即磁盘4）的第</a:t>
            </a:r>
            <a:r>
              <a:rPr kumimoji="0" lang="en-US" altLang="zh-CN" sz="24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24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块存储如下的奇偶校验位：    </a:t>
            </a:r>
          </a:p>
        </p:txBody>
      </p:sp>
      <p:sp>
        <p:nvSpPr>
          <p:cNvPr id="9" name="Rectangle 4"/>
          <p:cNvSpPr>
            <a:spLocks noChangeArrowheads="1"/>
          </p:cNvSpPr>
          <p:nvPr/>
        </p:nvSpPr>
        <p:spPr bwMode="auto">
          <a:xfrm>
            <a:off x="2227263" y="4832350"/>
            <a:ext cx="3857625" cy="396875"/>
          </a:xfrm>
          <a:prstGeom prst="rect">
            <a:avLst/>
          </a:prstGeom>
          <a:noFill/>
          <a:ln w="9525">
            <a:noFill/>
            <a:miter lim="800000"/>
          </a:ln>
          <a:effectLst/>
        </p:spPr>
        <p:txBody>
          <a:bodyPr wrap="none">
            <a:spAutoFit/>
          </a:bodyPr>
          <a:lstStyle/>
          <a:p>
            <a:pPr lvl="2" indent="0" algn="l" defTabSz="914400" eaLnBrk="1" fontAlgn="base" latinLnBrk="0" hangingPunct="1">
              <a:lnSpc>
                <a:spcPct val="100000"/>
              </a:lnSpc>
              <a:spcBef>
                <a:spcPct val="20000"/>
              </a:spcBef>
              <a:spcAft>
                <a:spcPct val="0"/>
              </a:spcAft>
              <a:buFont typeface="Arial" panose="020B0604020202020204" pitchFamily="34" charset="0"/>
              <a:buNone/>
            </a:pPr>
            <a:r>
              <a:rPr lang="zh-CN" altLang="en-US" sz="2000" u="none" strike="noStrike" baseline="0" noProof="1">
                <a:solidFill>
                  <a:srgbClr val="2929FF"/>
                </a:solidFill>
                <a:effectLst>
                  <a:outerShdw blurRad="38100" dist="38100" dir="2700000">
                    <a:srgbClr val="C0C0C0"/>
                  </a:outerShdw>
                </a:effectLst>
                <a:latin typeface="宋体" panose="02010600030101010101" pitchFamily="2" charset="-122"/>
                <a:ea typeface="楷体_GB2312"/>
                <a:cs typeface="+mn-cs"/>
              </a:rPr>
              <a:t>磁盘4：  01100010</a:t>
            </a:r>
            <a:r>
              <a:rPr lang="zh-CN" altLang="en-US" sz="2000" u="none" strike="noStrike" baseline="0" noProof="1">
                <a:solidFill>
                  <a:srgbClr val="2929FF"/>
                </a:solidFill>
                <a:effectLst>
                  <a:outerShdw blurRad="38100" dist="38100" dir="2700000">
                    <a:srgbClr val="C0C0C0"/>
                  </a:outerShdw>
                </a:effectLst>
                <a:latin typeface="Times New Roman" panose="02020603050405020304" pitchFamily="18" charset="0"/>
                <a:ea typeface="楷体_GB2312"/>
                <a:cs typeface="+mn-cs"/>
              </a:rPr>
              <a:t> </a:t>
            </a:r>
            <a:r>
              <a:rPr lang="zh-CN" altLang="en-US" sz="2000" u="none" strike="noStrike" baseline="0" noProof="1">
                <a:solidFill>
                  <a:srgbClr val="2929FF"/>
                </a:solidFill>
                <a:effectLst>
                  <a:outerShdw blurRad="38100" dist="38100" dir="2700000">
                    <a:srgbClr val="C0C0C0"/>
                  </a:outerShdw>
                </a:effectLst>
                <a:latin typeface="宋体" panose="02010600030101010101" pitchFamily="2" charset="-122"/>
                <a:ea typeface="楷体_GB2312"/>
                <a:cs typeface="+mn-cs"/>
              </a:rPr>
              <a:t>    </a:t>
            </a:r>
            <a:endParaRPr lang="zh-CN" altLang="en-US" sz="2000" u="none" strike="noStrike" baseline="0" noProof="1">
              <a:solidFill>
                <a:srgbClr val="2929FF"/>
              </a:solidFill>
              <a:effectLst>
                <a:outerShdw blurRad="38100" dist="38100" dir="2700000">
                  <a:srgbClr val="C0C0C0"/>
                </a:outerShdw>
              </a:effectLst>
              <a:latin typeface="宋体" panose="02010600030101010101" pitchFamily="2" charset="-122"/>
              <a:ea typeface="楷体_GB2312"/>
            </a:endParaRPr>
          </a:p>
        </p:txBody>
      </p:sp>
      <p:sp>
        <p:nvSpPr>
          <p:cNvPr id="10" name="Rectangle 5"/>
          <p:cNvSpPr>
            <a:spLocks noChangeArrowheads="1"/>
          </p:cNvSpPr>
          <p:nvPr/>
        </p:nvSpPr>
        <p:spPr bwMode="auto">
          <a:xfrm>
            <a:off x="838200" y="5445125"/>
            <a:ext cx="8001000" cy="831850"/>
          </a:xfrm>
          <a:prstGeom prst="rect">
            <a:avLst/>
          </a:prstGeom>
          <a:solidFill>
            <a:srgbClr val="FFFF66"/>
          </a:solidFill>
          <a:ln w="9525">
            <a:noFill/>
            <a:miter lim="800000"/>
          </a:ln>
          <a:effectLst/>
        </p:spPr>
        <p:txBody>
          <a:bodyPr>
            <a:spAutoFit/>
          </a:bodyPr>
          <a:lstStyle/>
          <a:p>
            <a:pPr fontAlgn="base">
              <a:spcBef>
                <a:spcPct val="20000"/>
              </a:spcBef>
            </a:pPr>
            <a:r>
              <a:rPr lang="zh-CN" altLang="en-US" sz="2400" strike="noStrike" noProof="1">
                <a:solidFill>
                  <a:srgbClr val="2929FF"/>
                </a:solidFill>
                <a:effectLst>
                  <a:outerShdw blurRad="38100" dist="38100" dir="2700000">
                    <a:srgbClr val="C0C0C0"/>
                  </a:outerShdw>
                </a:effectLst>
                <a:latin typeface="宋体" panose="02010600030101010101" pitchFamily="2" charset="-122"/>
                <a:ea typeface="楷体_GB2312"/>
                <a:cs typeface="+mn-cs"/>
              </a:rPr>
              <a:t>如果系统具有</a:t>
            </a:r>
            <a:r>
              <a:rPr lang="en-US" altLang="zh-CN" sz="2400" strike="noStrike" noProof="1">
                <a:solidFill>
                  <a:srgbClr val="2929FF"/>
                </a:solidFill>
                <a:effectLst>
                  <a:outerShdw blurRad="38100" dist="38100" dir="2700000">
                    <a:srgbClr val="C0C0C0"/>
                  </a:outerShdw>
                </a:effectLst>
                <a:latin typeface="宋体" panose="02010600030101010101" pitchFamily="2" charset="-122"/>
                <a:ea typeface="楷体_GB2312"/>
                <a:cs typeface="+mn-cs"/>
              </a:rPr>
              <a:t>n</a:t>
            </a:r>
            <a:r>
              <a:rPr lang="zh-CN" altLang="en-US" sz="2400" strike="noStrike" noProof="1">
                <a:solidFill>
                  <a:srgbClr val="2929FF"/>
                </a:solidFill>
                <a:effectLst>
                  <a:outerShdw blurRad="38100" dist="38100" dir="2700000">
                    <a:srgbClr val="C0C0C0"/>
                  </a:outerShdw>
                </a:effectLst>
                <a:latin typeface="宋体" panose="02010600030101010101" pitchFamily="2" charset="-122"/>
                <a:ea typeface="楷体_GB2312"/>
                <a:cs typeface="+mn-cs"/>
              </a:rPr>
              <a:t>个磁盘和一个冗余磁盘，可以</a:t>
            </a:r>
            <a:r>
              <a:rPr lang="zh-CN" altLang="en-US"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通过读这</a:t>
            </a:r>
            <a:r>
              <a:rPr lang="en-US" altLang="zh-CN"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n+1</a:t>
            </a:r>
            <a:r>
              <a:rPr lang="zh-CN" altLang="en-US"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个磁盘中的任何</a:t>
            </a:r>
            <a:r>
              <a:rPr lang="en-US" altLang="zh-CN"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n</a:t>
            </a:r>
            <a:r>
              <a:rPr lang="zh-CN" altLang="en-US" sz="2400" strike="noStrike" noProof="1">
                <a:solidFill>
                  <a:srgbClr val="FF0000"/>
                </a:solidFill>
                <a:effectLst>
                  <a:outerShdw blurRad="38100" dist="38100" dir="2700000">
                    <a:srgbClr val="C0C0C0"/>
                  </a:outerShdw>
                </a:effectLst>
                <a:latin typeface="宋体" panose="02010600030101010101" pitchFamily="2" charset="-122"/>
                <a:ea typeface="楷体_GB2312"/>
                <a:cs typeface="+mn-cs"/>
              </a:rPr>
              <a:t>个磁盘的数据推导出另一个磁盘的数据。</a:t>
            </a:r>
            <a:r>
              <a:rPr lang="zh-CN" altLang="en-US" sz="2400" strike="noStrike" noProof="1">
                <a:solidFill>
                  <a:srgbClr val="FF0000"/>
                </a:solidFill>
                <a:effectLst>
                  <a:outerShdw blurRad="38100" dist="38100" dir="2700000">
                    <a:srgbClr val="C0C0C0"/>
                  </a:outerShdw>
                </a:effectLst>
                <a:latin typeface="楷体_GB2312"/>
                <a:ea typeface="楷体_GB2312"/>
                <a:cs typeface="+mn-cs"/>
              </a:rPr>
              <a:t> </a:t>
            </a:r>
            <a:endParaRPr lang="zh-CN" altLang="en-US" sz="2400" strike="noStrike" noProof="1">
              <a:solidFill>
                <a:srgbClr val="FF0000"/>
              </a:solidFill>
              <a:effectLst>
                <a:outerShdw blurRad="38100" dist="38100" dir="2700000">
                  <a:srgbClr val="C0C0C0"/>
                </a:outerShdw>
              </a:effectLst>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8000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磁盘容错技术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51149D7-232E-4169-80CB-77637C307E36}"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762000" y="1189038"/>
            <a:ext cx="7924800" cy="5287963"/>
          </a:xfrm>
          <a:prstGeom prst="rect">
            <a:avLst/>
          </a:prstGeom>
        </p:spPr>
        <p:txBody>
          <a:bodyPr/>
          <a:lstStyle/>
          <a:p>
            <a:pPr marL="285750" marR="0" indent="-285750" algn="just" defTabSz="914400" eaLnBrk="0" hangingPunct="0">
              <a:spcBef>
                <a:spcPct val="20000"/>
              </a:spcBef>
              <a:buClrTx/>
              <a:buSzTx/>
              <a:buFontTx/>
              <a:buChar char="–"/>
              <a:defRPr/>
            </a:pPr>
            <a:r>
              <a:rPr kumimoji="0" lang="en-US" altLang="zh-CN"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RAID4</a:t>
            </a:r>
            <a:endParaRPr kumimoji="0" lang="zh-CN" altLang="en-US" sz="24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endParaRPr>
          </a:p>
          <a:p>
            <a:pPr marL="685800" marR="0" lvl="1" indent="-228600" algn="just"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例</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磁盘1：  11110000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磁盘2：  10101010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磁盘3：  00111000</a:t>
            </a:r>
          </a:p>
          <a:p>
            <a:pPr marL="1600200" marR="0" lvl="3" indent="-228600" algn="just" defTabSz="914400" rtl="0" eaLnBrk="0" fontAlgn="base" latinLnBrk="0" hangingPunct="0">
              <a:lnSpc>
                <a:spcPct val="100000"/>
              </a:lnSpc>
              <a:spcBef>
                <a:spcPct val="20000"/>
              </a:spcBef>
              <a:spcAft>
                <a:spcPct val="0"/>
              </a:spcAft>
              <a:buClrTx/>
              <a:buSzTx/>
              <a:buFontTx/>
              <a:buNone/>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磁盘4：  01100010</a:t>
            </a:r>
          </a:p>
          <a:p>
            <a:pPr marL="685800" marR="0" lvl="1" indent="-228600" algn="just"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假设我们正在读数据磁盘1的一个数据块1，另一个请求要读磁盘1的不同数据块，比如说块</a:t>
            </a:r>
            <a:r>
              <a:rPr kumimoji="0" lang="en-US" altLang="zh-CN" sz="20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en-US" altLang="zh-CN"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如果其余的磁盘都处于空闲状态，则不必等待第一个请求完成。</a:t>
            </a:r>
          </a:p>
          <a:p>
            <a:pPr marL="685800" marR="0" lvl="1" indent="-228600" algn="just"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可以通过如下两步操作得到数据磁盘1的第</a:t>
            </a:r>
            <a:r>
              <a:rPr kumimoji="0" lang="en-US" altLang="zh-CN" sz="20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20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块数据：</a:t>
            </a:r>
          </a:p>
          <a:p>
            <a:pPr marL="1143000" marR="0" lvl="2" indent="-228600" algn="just" defTabSz="914400" rtl="0" eaLnBrk="0" fontAlgn="base" latinLnBrk="0" hangingPunct="0">
              <a:lnSpc>
                <a:spcPct val="100000"/>
              </a:lnSpc>
              <a:spcBef>
                <a:spcPct val="20000"/>
              </a:spcBef>
              <a:spcAft>
                <a:spcPct val="0"/>
              </a:spcAft>
              <a:buClrTx/>
              <a:buSzTx/>
              <a:buFontTx/>
              <a:buChar char="–"/>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第一步：读数据磁盘2、数据磁盘3和冗余磁盘的第</a:t>
            </a:r>
            <a:r>
              <a:rPr kumimoji="0" lang="en-US" altLang="zh-CN" sz="18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块数据，</a:t>
            </a:r>
          </a:p>
          <a:p>
            <a:pPr marL="1143000" marR="0" lvl="2" indent="-228600" algn="just" defTabSz="914400" rtl="0" eaLnBrk="0" fontAlgn="base" latinLnBrk="0" hangingPunct="0">
              <a:lnSpc>
                <a:spcPct val="100000"/>
              </a:lnSpc>
              <a:spcBef>
                <a:spcPct val="20000"/>
              </a:spcBef>
              <a:spcAft>
                <a:spcPct val="0"/>
              </a:spcAft>
              <a:buClrTx/>
              <a:buSzTx/>
              <a:buFontTx/>
              <a:buChar char="–"/>
              <a:defRPr/>
            </a:pP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第二步：使用奇偶校验原理计算数据磁盘1的第</a:t>
            </a:r>
            <a:r>
              <a:rPr kumimoji="0" lang="en-US" altLang="zh-CN" sz="1800" b="1" i="0" u="none" strike="noStrike" kern="0" cap="none" spc="0" normalizeH="0" baseline="0" noProof="0" dirty="0" err="1">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i</a:t>
            </a:r>
            <a:r>
              <a:rPr kumimoji="0" lang="zh-CN" altLang="en-US" sz="1800" b="1" i="0" u="none" strike="noStrike" kern="0" cap="none" spc="0" normalizeH="0" baseline="0" noProof="0" dirty="0">
                <a:ln>
                  <a:noFill/>
                </a:ln>
                <a:solidFill>
                  <a:srgbClr val="33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块数据：磁盘1：11110000。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 calcmode="lin" valueType="num">
                                      <p:cBhvr additive="base">
                                        <p:cTn id="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anim calcmode="lin" valueType="num">
                                      <p:cBhvr additive="base">
                                        <p:cTn id="1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7E066F4-46E1-4C82-8296-6117397BE70E}"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71438" y="469900"/>
            <a:ext cx="9072563" cy="1857375"/>
          </a:xfrm>
          <a:prstGeom prst="rect">
            <a:avLst/>
          </a:prstGeom>
          <a:solidFill>
            <a:schemeClr val="bg1"/>
          </a:solidFill>
        </p:spPr>
        <p:txBody>
          <a:bodyPr/>
          <a:lstStyle/>
          <a:p>
            <a:pPr marL="285750" marR="0" indent="-285750" defTabSz="914400" eaLnBrk="0" hangingPunct="0">
              <a:spcBef>
                <a:spcPts val="0"/>
              </a:spcBef>
              <a:buClr>
                <a:srgbClr val="800000"/>
              </a:buClr>
              <a:buSzPct val="70000"/>
              <a:buFont typeface="Wingdings" panose="05000000000000000000" pitchFamily="2" charset="2"/>
              <a:buChar char="n"/>
              <a:defRPr/>
            </a:pPr>
            <a:r>
              <a:rPr kumimoji="1" lang="en-US" altLang="zh-CN" sz="3200" b="0" kern="0" cap="none" spc="0" normalizeH="0" baseline="0" noProof="0" dirty="0">
                <a:solidFill>
                  <a:srgbClr val="000000"/>
                </a:solidFill>
                <a:latin typeface="楷体_GB2312" pitchFamily="49" charset="-122"/>
                <a:ea typeface="华文行楷" panose="02010800040101010101" pitchFamily="2" charset="-122"/>
                <a:cs typeface="Times New Roman" panose="02020603050405020304" pitchFamily="18" charset="0"/>
              </a:rPr>
              <a:t> </a:t>
            </a:r>
            <a:r>
              <a:rPr kumimoji="1" lang="en-US" altLang="zh-CN"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RAID5</a:t>
            </a:r>
            <a:r>
              <a:rPr kumimoji="1"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策略</a:t>
            </a:r>
            <a:endParaRPr kumimoji="1" lang="en-US" altLang="zh-CN"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360045" marR="0" lvl="1"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RAID4</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的瓶颈问题</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冗余盘读写次数太多</a:t>
            </a:r>
            <a:r>
              <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60045" marR="0" lvl="1"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RAID5</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策略</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每个磁盘作为某些磁盘扇区的冗余磁盘</a:t>
            </a:r>
            <a:endParaRPr kumimoji="0" lang="zh-CN" altLang="en-US" sz="2800" b="0"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TextBox 7"/>
          <p:cNvSpPr txBox="1"/>
          <p:nvPr/>
        </p:nvSpPr>
        <p:spPr>
          <a:xfrm>
            <a:off x="986584" y="5517232"/>
            <a:ext cx="7078980" cy="640080"/>
          </a:xfrm>
          <a:prstGeom prst="rect">
            <a:avLst/>
          </a:prstGeom>
          <a:solidFill>
            <a:srgbClr val="FFFF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marR="0" defTabSz="914400" eaLnBrk="0" hangingPunct="0">
              <a:spcBef>
                <a:spcPct val="20000"/>
              </a:spcBef>
              <a:buClrTx/>
              <a:buSzTx/>
              <a:buFontTx/>
              <a:defRPr/>
            </a:pPr>
            <a:r>
              <a:rPr kumimoji="0" lang="en-US" altLang="zh-CN" sz="3600" kern="1200" cap="none" spc="0" normalizeH="0" baseline="0" noProof="0" dirty="0">
                <a:solidFill>
                  <a:srgbClr val="FF0000"/>
                </a:solidFill>
                <a:latin typeface="楷体_GB2312" pitchFamily="49" charset="-122"/>
                <a:ea typeface="楷体_GB2312" pitchFamily="49" charset="-122"/>
                <a:cs typeface="+mn-cs"/>
              </a:rPr>
              <a:t>RAID5</a:t>
            </a:r>
            <a:r>
              <a:rPr kumimoji="0" lang="zh-CN" altLang="en-US" sz="3600" kern="1200" cap="none" spc="0" normalizeH="0" baseline="0" noProof="0" dirty="0">
                <a:solidFill>
                  <a:srgbClr val="FF0000"/>
                </a:solidFill>
                <a:latin typeface="楷体_GB2312" pitchFamily="49" charset="-122"/>
                <a:ea typeface="楷体_GB2312" pitchFamily="49" charset="-122"/>
                <a:cs typeface="+mn-cs"/>
              </a:rPr>
              <a:t>部分解决了</a:t>
            </a:r>
            <a:r>
              <a:rPr kumimoji="0" lang="en-US" altLang="zh-CN" sz="3600" kern="1200" cap="none" spc="0" normalizeH="0" baseline="0" noProof="0" dirty="0">
                <a:solidFill>
                  <a:srgbClr val="FF0000"/>
                </a:solidFill>
                <a:latin typeface="楷体_GB2312" pitchFamily="49" charset="-122"/>
                <a:ea typeface="楷体_GB2312" pitchFamily="49" charset="-122"/>
                <a:cs typeface="+mn-cs"/>
              </a:rPr>
              <a:t>RAID4</a:t>
            </a:r>
            <a:r>
              <a:rPr kumimoji="0" lang="zh-CN" altLang="en-US" sz="3600" kern="1200" cap="none" spc="0" normalizeH="0" baseline="0" noProof="0" dirty="0">
                <a:solidFill>
                  <a:srgbClr val="FF0000"/>
                </a:solidFill>
                <a:latin typeface="楷体_GB2312" pitchFamily="49" charset="-122"/>
                <a:ea typeface="楷体_GB2312" pitchFamily="49" charset="-122"/>
                <a:cs typeface="+mn-cs"/>
              </a:rPr>
              <a:t>的瓶颈问题</a:t>
            </a:r>
          </a:p>
        </p:txBody>
      </p:sp>
      <p:graphicFrame>
        <p:nvGraphicFramePr>
          <p:cNvPr id="2" name="表格 1"/>
          <p:cNvGraphicFramePr/>
          <p:nvPr/>
        </p:nvGraphicFramePr>
        <p:xfrm>
          <a:off x="2413000" y="2925763"/>
          <a:ext cx="4295775" cy="1463675"/>
        </p:xfrm>
        <a:graphic>
          <a:graphicData uri="http://schemas.openxmlformats.org/drawingml/2006/table">
            <a:tbl>
              <a:tblPr firstRow="1" bandRow="1">
                <a:tableStyleId>{5C22544A-7EE6-4342-B048-85BDC9FD1C3A}</a:tableStyleId>
              </a:tblPr>
              <a:tblGrid>
                <a:gridCol w="859282">
                  <a:extLst>
                    <a:ext uri="{9D8B030D-6E8A-4147-A177-3AD203B41FA5}">
                      <a16:colId xmlns:a16="http://schemas.microsoft.com/office/drawing/2014/main" val="20000"/>
                    </a:ext>
                  </a:extLst>
                </a:gridCol>
                <a:gridCol w="858647">
                  <a:extLst>
                    <a:ext uri="{9D8B030D-6E8A-4147-A177-3AD203B41FA5}">
                      <a16:colId xmlns:a16="http://schemas.microsoft.com/office/drawing/2014/main" val="20001"/>
                    </a:ext>
                  </a:extLst>
                </a:gridCol>
                <a:gridCol w="859917">
                  <a:extLst>
                    <a:ext uri="{9D8B030D-6E8A-4147-A177-3AD203B41FA5}">
                      <a16:colId xmlns:a16="http://schemas.microsoft.com/office/drawing/2014/main" val="20002"/>
                    </a:ext>
                  </a:extLst>
                </a:gridCol>
                <a:gridCol w="858647">
                  <a:extLst>
                    <a:ext uri="{9D8B030D-6E8A-4147-A177-3AD203B41FA5}">
                      <a16:colId xmlns:a16="http://schemas.microsoft.com/office/drawing/2014/main" val="20003"/>
                    </a:ext>
                  </a:extLst>
                </a:gridCol>
                <a:gridCol w="859282">
                  <a:extLst>
                    <a:ext uri="{9D8B030D-6E8A-4147-A177-3AD203B41FA5}">
                      <a16:colId xmlns:a16="http://schemas.microsoft.com/office/drawing/2014/main" val="20004"/>
                    </a:ext>
                  </a:extLst>
                </a:gridCol>
              </a:tblGrid>
              <a:tr h="1463675">
                <a:tc>
                  <a:txBody>
                    <a:bodyPr/>
                    <a:lstStyle/>
                    <a:p>
                      <a:pPr>
                        <a:buNone/>
                      </a:pPr>
                      <a:r>
                        <a:rPr lang="en-US" altLang="zh-CN" sz="1800">
                          <a:solidFill>
                            <a:schemeClr val="tx1"/>
                          </a:solidFill>
                        </a:rPr>
                        <a:t>P0</a:t>
                      </a:r>
                    </a:p>
                    <a:p>
                      <a:pPr>
                        <a:buNone/>
                      </a:pPr>
                      <a:r>
                        <a:rPr lang="en-US" altLang="zh-CN" sz="1800">
                          <a:solidFill>
                            <a:schemeClr val="tx1"/>
                          </a:solidFill>
                        </a:rPr>
                        <a:t>4</a:t>
                      </a:r>
                    </a:p>
                    <a:p>
                      <a:pPr>
                        <a:buNone/>
                      </a:pPr>
                      <a:r>
                        <a:rPr lang="en-US" altLang="zh-CN" sz="1800">
                          <a:solidFill>
                            <a:schemeClr val="tx1"/>
                          </a:solidFill>
                        </a:rPr>
                        <a:t>8</a:t>
                      </a:r>
                    </a:p>
                    <a:p>
                      <a:pPr>
                        <a:buNone/>
                      </a:pPr>
                      <a:r>
                        <a:rPr lang="en-US" altLang="zh-CN" sz="1800">
                          <a:solidFill>
                            <a:schemeClr val="tx1"/>
                          </a:solidFill>
                        </a:rPr>
                        <a:t>12</a:t>
                      </a:r>
                    </a:p>
                    <a:p>
                      <a:pPr>
                        <a:buNone/>
                      </a:pPr>
                      <a:r>
                        <a:rPr lang="en-US" altLang="zh-CN" sz="1800">
                          <a:solidFill>
                            <a:schemeClr val="tx1"/>
                          </a:solidFill>
                        </a:rPr>
                        <a:t>16</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0</a:t>
                      </a:r>
                    </a:p>
                    <a:p>
                      <a:pPr>
                        <a:buNone/>
                      </a:pPr>
                      <a:r>
                        <a:rPr lang="en-US" altLang="zh-CN" sz="1800">
                          <a:solidFill>
                            <a:schemeClr val="tx1"/>
                          </a:solidFill>
                        </a:rPr>
                        <a:t>P1</a:t>
                      </a:r>
                    </a:p>
                    <a:p>
                      <a:pPr>
                        <a:buNone/>
                      </a:pPr>
                      <a:r>
                        <a:rPr lang="en-US" altLang="zh-CN" sz="1800">
                          <a:solidFill>
                            <a:schemeClr val="tx1"/>
                          </a:solidFill>
                        </a:rPr>
                        <a:t>9</a:t>
                      </a:r>
                    </a:p>
                    <a:p>
                      <a:pPr>
                        <a:buNone/>
                      </a:pPr>
                      <a:r>
                        <a:rPr lang="en-US" altLang="zh-CN" sz="1800">
                          <a:solidFill>
                            <a:schemeClr val="tx1"/>
                          </a:solidFill>
                        </a:rPr>
                        <a:t>13</a:t>
                      </a:r>
                    </a:p>
                    <a:p>
                      <a:pPr>
                        <a:buNone/>
                      </a:pPr>
                      <a:r>
                        <a:rPr lang="en-US" altLang="zh-CN" sz="1800">
                          <a:solidFill>
                            <a:schemeClr val="tx1"/>
                          </a:solidFill>
                        </a:rPr>
                        <a:t>17</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1</a:t>
                      </a:r>
                    </a:p>
                    <a:p>
                      <a:pPr>
                        <a:buNone/>
                      </a:pPr>
                      <a:r>
                        <a:rPr lang="en-US" altLang="zh-CN" sz="1800">
                          <a:solidFill>
                            <a:schemeClr val="tx1"/>
                          </a:solidFill>
                        </a:rPr>
                        <a:t>5</a:t>
                      </a:r>
                    </a:p>
                    <a:p>
                      <a:pPr>
                        <a:buNone/>
                      </a:pPr>
                      <a:r>
                        <a:rPr lang="en-US" altLang="zh-CN" sz="1800">
                          <a:solidFill>
                            <a:schemeClr val="tx1"/>
                          </a:solidFill>
                        </a:rPr>
                        <a:t>P2</a:t>
                      </a:r>
                    </a:p>
                    <a:p>
                      <a:pPr>
                        <a:buNone/>
                      </a:pPr>
                      <a:r>
                        <a:rPr lang="en-US" altLang="zh-CN" sz="1800">
                          <a:solidFill>
                            <a:schemeClr val="tx1"/>
                          </a:solidFill>
                        </a:rPr>
                        <a:t>14</a:t>
                      </a:r>
                    </a:p>
                    <a:p>
                      <a:pPr>
                        <a:buNone/>
                      </a:pPr>
                      <a:r>
                        <a:rPr lang="en-US" altLang="zh-CN" sz="1800">
                          <a:solidFill>
                            <a:schemeClr val="tx1"/>
                          </a:solidFill>
                        </a:rPr>
                        <a:t>18</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2</a:t>
                      </a:r>
                    </a:p>
                    <a:p>
                      <a:pPr>
                        <a:buNone/>
                      </a:pPr>
                      <a:r>
                        <a:rPr lang="en-US" altLang="zh-CN" sz="1800">
                          <a:solidFill>
                            <a:schemeClr val="tx1"/>
                          </a:solidFill>
                        </a:rPr>
                        <a:t>6</a:t>
                      </a:r>
                    </a:p>
                    <a:p>
                      <a:pPr>
                        <a:buNone/>
                      </a:pPr>
                      <a:r>
                        <a:rPr lang="en-US" altLang="zh-CN" sz="1800">
                          <a:solidFill>
                            <a:schemeClr val="tx1"/>
                          </a:solidFill>
                        </a:rPr>
                        <a:t>10</a:t>
                      </a:r>
                    </a:p>
                    <a:p>
                      <a:pPr>
                        <a:buNone/>
                      </a:pPr>
                      <a:r>
                        <a:rPr lang="en-US" altLang="zh-CN" sz="1800">
                          <a:solidFill>
                            <a:schemeClr val="tx1"/>
                          </a:solidFill>
                        </a:rPr>
                        <a:t>P3</a:t>
                      </a:r>
                    </a:p>
                    <a:p>
                      <a:pPr>
                        <a:buNone/>
                      </a:pPr>
                      <a:r>
                        <a:rPr lang="en-US" altLang="zh-CN" sz="1800">
                          <a:solidFill>
                            <a:schemeClr val="tx1"/>
                          </a:solidFill>
                        </a:rPr>
                        <a:t>19</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altLang="zh-CN" sz="1800">
                          <a:solidFill>
                            <a:schemeClr val="tx1"/>
                          </a:solidFill>
                        </a:rPr>
                        <a:t>3</a:t>
                      </a:r>
                    </a:p>
                    <a:p>
                      <a:pPr>
                        <a:buNone/>
                      </a:pPr>
                      <a:r>
                        <a:rPr lang="en-US" altLang="zh-CN" sz="1800">
                          <a:solidFill>
                            <a:schemeClr val="tx1"/>
                          </a:solidFill>
                        </a:rPr>
                        <a:t>7</a:t>
                      </a:r>
                    </a:p>
                    <a:p>
                      <a:pPr>
                        <a:buNone/>
                      </a:pPr>
                      <a:r>
                        <a:rPr lang="en-US" altLang="zh-CN" sz="1800">
                          <a:solidFill>
                            <a:schemeClr val="tx1"/>
                          </a:solidFill>
                        </a:rPr>
                        <a:t>11</a:t>
                      </a:r>
                    </a:p>
                    <a:p>
                      <a:pPr>
                        <a:buNone/>
                      </a:pPr>
                      <a:r>
                        <a:rPr lang="en-US" altLang="zh-CN" sz="1800">
                          <a:solidFill>
                            <a:schemeClr val="tx1"/>
                          </a:solidFill>
                        </a:rPr>
                        <a:t>15</a:t>
                      </a:r>
                    </a:p>
                    <a:p>
                      <a:pPr>
                        <a:buNone/>
                      </a:pPr>
                      <a:r>
                        <a:rPr lang="en-US" altLang="zh-CN" sz="1800">
                          <a:solidFill>
                            <a:schemeClr val="tx1"/>
                          </a:solidFill>
                        </a:rPr>
                        <a:t>P4</a:t>
                      </a:r>
                    </a:p>
                  </a:txBody>
                  <a:tcPr marL="91454" marR="91454" marT="45740" marB="4574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9" name="文本框 8"/>
          <p:cNvSpPr txBox="1"/>
          <p:nvPr/>
        </p:nvSpPr>
        <p:spPr>
          <a:xfrm>
            <a:off x="1109663" y="2505075"/>
            <a:ext cx="693737" cy="395288"/>
          </a:xfrm>
          <a:prstGeom prst="rect">
            <a:avLst/>
          </a:prstGeom>
          <a:noFill/>
          <a:ln w="9525">
            <a:noFill/>
          </a:ln>
        </p:spPr>
        <p:txBody>
          <a:bodyPr wrap="none" anchor="t" anchorCtr="0">
            <a:spAutoFit/>
          </a:bodyPr>
          <a:lstStyle/>
          <a:p>
            <a:pPr eaLnBrk="0" hangingPunct="0"/>
            <a:r>
              <a:rPr lang="zh-CN" altLang="en-US" dirty="0">
                <a:solidFill>
                  <a:srgbClr val="FF0000"/>
                </a:solidFill>
                <a:latin typeface="Times New Roman" panose="02020603050405020304" pitchFamily="18" charset="0"/>
                <a:ea typeface="楷体_GB2312"/>
              </a:rPr>
              <a:t>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 calcmode="lin" valueType="num">
                                      <p:cBhvr>
                                        <p:cTn id="31" dur="500" fill="hold"/>
                                        <p:tgtEl>
                                          <p:spTgt spid="8"/>
                                        </p:tgtEl>
                                        <p:attrNameLst>
                                          <p:attrName>ppt_x</p:attrName>
                                        </p:attrNameLst>
                                      </p:cBhvr>
                                      <p:tavLst>
                                        <p:tav tm="0" fmla="#ppt_x+(cos(-2*pi*(1-$))*-#ppt_x-sin(-2*pi*(1-$))*(1-#ppt_y))*(1-$)">
                                          <p:val>
                                            <p:fltVal val="0"/>
                                          </p:val>
                                        </p:tav>
                                        <p:tav tm="100000">
                                          <p:val>
                                            <p:fltVal val="1"/>
                                          </p:val>
                                        </p:tav>
                                      </p:tavLst>
                                    </p:anim>
                                    <p:anim calcmode="lin" valueType="num">
                                      <p:cBhvr>
                                        <p:cTn id="32" dur="5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800000"/>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cs typeface="+mj-cs"/>
              </a:rPr>
              <a:t>文件和关系</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3987890-D16E-4BCC-922B-5E1EA4A7DB54}"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矩形 6"/>
          <p:cNvSpPr/>
          <p:nvPr/>
        </p:nvSpPr>
        <p:spPr bwMode="auto">
          <a:xfrm>
            <a:off x="1619883" y="1483995"/>
            <a:ext cx="2160270" cy="4824730"/>
          </a:xfrm>
          <a:prstGeom prst="rect">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8" name="Line 4"/>
          <p:cNvSpPr>
            <a:spLocks noChangeShapeType="1"/>
          </p:cNvSpPr>
          <p:nvPr/>
        </p:nvSpPr>
        <p:spPr bwMode="auto">
          <a:xfrm>
            <a:off x="2547938" y="2632075"/>
            <a:ext cx="0" cy="533399"/>
          </a:xfrm>
          <a:prstGeom prst="line">
            <a:avLst/>
          </a:prstGeom>
          <a:noFill/>
          <a:ln w="38100">
            <a:noFill/>
            <a:roun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lvl="0" eaLnBrk="1" fontAlgn="base" hangingPunct="1">
              <a:spcBef>
                <a:spcPct val="20000"/>
              </a:spcBef>
            </a:pPr>
            <a:endParaRPr lang="en-US" altLang="en-US" sz="3200" strike="noStrike" noProof="1">
              <a:solidFill>
                <a:srgbClr val="000000"/>
              </a:solidFill>
              <a:latin typeface="楷体_GB2312"/>
              <a:ea typeface="楷体_GB2312"/>
            </a:endParaRPr>
          </a:p>
        </p:txBody>
      </p:sp>
      <p:sp>
        <p:nvSpPr>
          <p:cNvPr id="9" name="Line 5"/>
          <p:cNvSpPr>
            <a:spLocks noChangeShapeType="1"/>
          </p:cNvSpPr>
          <p:nvPr/>
        </p:nvSpPr>
        <p:spPr bwMode="auto">
          <a:xfrm>
            <a:off x="2547938" y="3698875"/>
            <a:ext cx="0" cy="533399"/>
          </a:xfrm>
          <a:prstGeom prst="line">
            <a:avLst/>
          </a:prstGeom>
          <a:noFill/>
          <a:ln w="38100">
            <a:noFill/>
            <a:roun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lvl="0" eaLnBrk="1" fontAlgn="base" hangingPunct="1">
              <a:spcBef>
                <a:spcPct val="20000"/>
              </a:spcBef>
            </a:pPr>
            <a:endParaRPr lang="en-US" altLang="en-US" sz="3200" strike="noStrike" noProof="1">
              <a:solidFill>
                <a:srgbClr val="000000"/>
              </a:solidFill>
              <a:latin typeface="楷体_GB2312"/>
              <a:ea typeface="楷体_GB2312"/>
            </a:endParaRPr>
          </a:p>
        </p:txBody>
      </p:sp>
      <p:sp>
        <p:nvSpPr>
          <p:cNvPr id="10" name="Line 6"/>
          <p:cNvSpPr>
            <a:spLocks noChangeShapeType="1"/>
          </p:cNvSpPr>
          <p:nvPr/>
        </p:nvSpPr>
        <p:spPr bwMode="auto">
          <a:xfrm>
            <a:off x="2547938" y="4841875"/>
            <a:ext cx="0" cy="533399"/>
          </a:xfrm>
          <a:prstGeom prst="line">
            <a:avLst/>
          </a:prstGeom>
          <a:noFill/>
          <a:ln w="38100">
            <a:noFill/>
            <a:round/>
            <a:tailEnd type="triangl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lvl="0" eaLnBrk="1" fontAlgn="base" hangingPunct="1">
              <a:spcBef>
                <a:spcPct val="20000"/>
              </a:spcBef>
            </a:pPr>
            <a:endParaRPr lang="en-US" altLang="en-US" sz="3200" strike="noStrike" noProof="1">
              <a:solidFill>
                <a:srgbClr val="000000"/>
              </a:solidFill>
              <a:latin typeface="楷体_GB2312"/>
              <a:ea typeface="楷体_GB2312"/>
            </a:endParaRPr>
          </a:p>
        </p:txBody>
      </p:sp>
      <p:sp>
        <p:nvSpPr>
          <p:cNvPr id="11" name="Text Box 7"/>
          <p:cNvSpPr txBox="1">
            <a:spLocks noChangeArrowheads="1"/>
          </p:cNvSpPr>
          <p:nvPr/>
        </p:nvSpPr>
        <p:spPr bwMode="auto">
          <a:xfrm>
            <a:off x="1802123" y="2051050"/>
            <a:ext cx="181292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marR="0" algn="ctr" defTabSz="914400" eaLnBrk="0" hangingPunct="0">
              <a:spcBef>
                <a:spcPct val="50000"/>
              </a:spcBef>
              <a:buClrTx/>
              <a:buSzTx/>
              <a:buFontTx/>
              <a:defRPr/>
            </a:pPr>
            <a:r>
              <a:rPr kumimoji="0" lang="zh-CN" altLang="en-US" sz="3200" kern="1200" cap="none" spc="0" normalizeH="0" baseline="0" noProof="0" dirty="0">
                <a:solidFill>
                  <a:srgbClr val="000099"/>
                </a:solidFill>
                <a:latin typeface="华文新魏" panose="02010800040101010101" pitchFamily="2" charset="-122"/>
                <a:ea typeface="华文新魏" panose="02010800040101010101" pitchFamily="2" charset="-122"/>
                <a:cs typeface="+mn-cs"/>
              </a:rPr>
              <a:t>数据项</a:t>
            </a:r>
          </a:p>
        </p:txBody>
      </p:sp>
      <p:sp>
        <p:nvSpPr>
          <p:cNvPr id="12" name="Text Box 8"/>
          <p:cNvSpPr txBox="1">
            <a:spLocks noChangeArrowheads="1"/>
          </p:cNvSpPr>
          <p:nvPr/>
        </p:nvSpPr>
        <p:spPr bwMode="auto">
          <a:xfrm>
            <a:off x="1687823" y="3164198"/>
            <a:ext cx="197167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marR="0" algn="ctr" defTabSz="914400" eaLnBrk="0" hangingPunct="0">
              <a:spcBef>
                <a:spcPct val="50000"/>
              </a:spcBef>
              <a:buClrTx/>
              <a:buSzTx/>
              <a:buFontTx/>
              <a:defRPr/>
            </a:pPr>
            <a:r>
              <a:rPr kumimoji="0" lang="zh-CN" altLang="en-US" sz="3200" kern="1200" cap="none" spc="0" normalizeH="0" baseline="0" noProof="0" dirty="0">
                <a:solidFill>
                  <a:srgbClr val="000099"/>
                </a:solidFill>
                <a:latin typeface="华文新魏" panose="02010800040101010101" pitchFamily="2" charset="-122"/>
                <a:ea typeface="华文新魏" panose="02010800040101010101" pitchFamily="2" charset="-122"/>
                <a:cs typeface="+mn-cs"/>
              </a:rPr>
              <a:t>文件记录</a:t>
            </a:r>
          </a:p>
        </p:txBody>
      </p:sp>
      <p:sp>
        <p:nvSpPr>
          <p:cNvPr id="13" name="Text Box 9"/>
          <p:cNvSpPr txBox="1">
            <a:spLocks noChangeArrowheads="1"/>
          </p:cNvSpPr>
          <p:nvPr/>
        </p:nvSpPr>
        <p:spPr bwMode="auto">
          <a:xfrm>
            <a:off x="1758948" y="4275448"/>
            <a:ext cx="181292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marR="0" algn="ctr" defTabSz="914400" eaLnBrk="0" hangingPunct="0">
              <a:spcBef>
                <a:spcPct val="50000"/>
              </a:spcBef>
              <a:buClrTx/>
              <a:buSzTx/>
              <a:buFontTx/>
              <a:defRPr/>
            </a:pPr>
            <a:r>
              <a:rPr kumimoji="0" lang="zh-CN" altLang="en-US" sz="3200" kern="1200" cap="none" spc="0" normalizeH="0" baseline="0" noProof="0" dirty="0">
                <a:solidFill>
                  <a:srgbClr val="000099"/>
                </a:solidFill>
                <a:latin typeface="华文新魏" panose="02010800040101010101" pitchFamily="2" charset="-122"/>
                <a:ea typeface="华文新魏" panose="02010800040101010101" pitchFamily="2" charset="-122"/>
                <a:cs typeface="+mn-cs"/>
              </a:rPr>
              <a:t>文件块</a:t>
            </a:r>
          </a:p>
        </p:txBody>
      </p:sp>
      <p:sp>
        <p:nvSpPr>
          <p:cNvPr id="14" name="Text Box 10"/>
          <p:cNvSpPr txBox="1">
            <a:spLocks noChangeArrowheads="1"/>
          </p:cNvSpPr>
          <p:nvPr/>
        </p:nvSpPr>
        <p:spPr bwMode="auto">
          <a:xfrm>
            <a:off x="1789423" y="5386698"/>
            <a:ext cx="1812925" cy="584835"/>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1">
            <a:spAutoFit/>
          </a:bodyPr>
          <a:lstStyle/>
          <a:p>
            <a:pPr marR="0" algn="ctr" defTabSz="914400" eaLnBrk="0" hangingPunct="0">
              <a:spcBef>
                <a:spcPct val="50000"/>
              </a:spcBef>
              <a:buClrTx/>
              <a:buSzTx/>
              <a:buFontTx/>
              <a:defRPr/>
            </a:pPr>
            <a:r>
              <a:rPr kumimoji="0" lang="zh-CN" altLang="en-US" sz="3200" kern="1200" cap="none" spc="0" normalizeH="0" baseline="0" noProof="0" dirty="0">
                <a:solidFill>
                  <a:srgbClr val="000099"/>
                </a:solidFill>
                <a:latin typeface="华文新魏" panose="02010800040101010101" pitchFamily="2" charset="-122"/>
                <a:ea typeface="华文新魏" panose="02010800040101010101" pitchFamily="2" charset="-122"/>
                <a:cs typeface="+mn-cs"/>
              </a:rPr>
              <a:t>文件</a:t>
            </a:r>
          </a:p>
        </p:txBody>
      </p:sp>
      <p:sp>
        <p:nvSpPr>
          <p:cNvPr id="15" name="TextBox 14"/>
          <p:cNvSpPr txBox="1"/>
          <p:nvPr/>
        </p:nvSpPr>
        <p:spPr>
          <a:xfrm>
            <a:off x="2118988" y="1430655"/>
            <a:ext cx="1108075" cy="6464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R="0" defTabSz="914400" eaLnBrk="0" hangingPunct="0">
              <a:spcBef>
                <a:spcPct val="20000"/>
              </a:spcBef>
              <a:buClrTx/>
              <a:buSzTx/>
              <a:buFontTx/>
              <a:defRPr/>
            </a:pPr>
            <a:r>
              <a:rPr kumimoji="0" lang="zh-CN" altLang="en-US" sz="3600" kern="1200" cap="none" spc="0" normalizeH="0" baseline="0" noProof="0" dirty="0">
                <a:solidFill>
                  <a:srgbClr val="FF0000"/>
                </a:solidFill>
                <a:latin typeface="华文新魏" panose="02010800040101010101" pitchFamily="2" charset="-122"/>
                <a:ea typeface="华文新魏" panose="02010800040101010101" pitchFamily="2" charset="-122"/>
                <a:cs typeface="+mn-cs"/>
              </a:rPr>
              <a:t>文件</a:t>
            </a:r>
          </a:p>
        </p:txBody>
      </p:sp>
      <p:grpSp>
        <p:nvGrpSpPr>
          <p:cNvPr id="16" name="组合 17"/>
          <p:cNvGrpSpPr/>
          <p:nvPr/>
        </p:nvGrpSpPr>
        <p:grpSpPr>
          <a:xfrm>
            <a:off x="3949065" y="1412228"/>
            <a:ext cx="4367530" cy="4896485"/>
            <a:chOff x="3347864" y="1268760"/>
            <a:chExt cx="4367408" cy="4896544"/>
          </a:xfrm>
          <a:scene3d>
            <a:camera prst="orthographicFront">
              <a:rot lat="0" lon="0" rev="0"/>
            </a:camera>
            <a:lightRig rig="balanced" dir="t">
              <a:rot lat="0" lon="0" rev="8700000"/>
            </a:lightRig>
          </a:scene3d>
        </p:grpSpPr>
        <p:sp>
          <p:nvSpPr>
            <p:cNvPr id="21" name="矩形 20"/>
            <p:cNvSpPr/>
            <p:nvPr/>
          </p:nvSpPr>
          <p:spPr bwMode="auto">
            <a:xfrm>
              <a:off x="3754832" y="1340768"/>
              <a:ext cx="3697488" cy="4824536"/>
            </a:xfrm>
            <a:prstGeom prst="rect">
              <a:avLst/>
            </a:prstGeom>
            <a:solidFill>
              <a:srgbClr val="FF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2" name="Text Box 11"/>
            <p:cNvSpPr txBox="1">
              <a:spLocks noChangeArrowheads="1"/>
            </p:cNvSpPr>
            <p:nvPr/>
          </p:nvSpPr>
          <p:spPr bwMode="auto">
            <a:xfrm>
              <a:off x="3570310" y="1909502"/>
              <a:ext cx="4144962"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属性值的物理形式</a:t>
              </a:r>
            </a:p>
          </p:txBody>
        </p:sp>
        <p:sp>
          <p:nvSpPr>
            <p:cNvPr id="23" name="Text Box 12"/>
            <p:cNvSpPr txBox="1">
              <a:spLocks noChangeArrowheads="1"/>
            </p:cNvSpPr>
            <p:nvPr/>
          </p:nvSpPr>
          <p:spPr bwMode="auto">
            <a:xfrm>
              <a:off x="3355995" y="3006464"/>
              <a:ext cx="4144963"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元组的物理组织</a:t>
              </a:r>
            </a:p>
          </p:txBody>
        </p:sp>
        <p:sp>
          <p:nvSpPr>
            <p:cNvPr id="24" name="Text Box 13"/>
            <p:cNvSpPr txBox="1">
              <a:spLocks noChangeArrowheads="1"/>
            </p:cNvSpPr>
            <p:nvPr/>
          </p:nvSpPr>
          <p:spPr bwMode="auto">
            <a:xfrm>
              <a:off x="3523381" y="4179627"/>
              <a:ext cx="4144963"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多元组的物理存放</a:t>
              </a:r>
            </a:p>
          </p:txBody>
        </p:sp>
        <p:sp>
          <p:nvSpPr>
            <p:cNvPr id="25" name="Text Box 14"/>
            <p:cNvSpPr txBox="1">
              <a:spLocks noChangeArrowheads="1"/>
            </p:cNvSpPr>
            <p:nvPr/>
          </p:nvSpPr>
          <p:spPr bwMode="auto">
            <a:xfrm>
              <a:off x="3347864" y="5174292"/>
              <a:ext cx="4144963" cy="584775"/>
            </a:xfrm>
            <a:prstGeom prst="rect">
              <a:avLst/>
            </a:prstGeom>
            <a:noFill/>
            <a:ln w="9525" algn="ctr">
              <a:noFill/>
              <a:miter lim="800000"/>
            </a:ln>
            <a:effectLst>
              <a:outerShdw blurRad="44450" dist="27940" dir="5400000" algn="ctr">
                <a:srgbClr val="000000">
                  <a:alpha val="32000"/>
                </a:srgbClr>
              </a:outerShdw>
            </a:effectLst>
            <a:sp3d>
              <a:bevelT w="190500" h="38100"/>
            </a:sp3d>
          </p:spPr>
          <p:txBody>
            <a:bodyPr anchorCtr="1">
              <a:spAutoFit/>
            </a:body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关系的物理存放</a:t>
              </a:r>
            </a:p>
          </p:txBody>
        </p:sp>
        <p:sp>
          <p:nvSpPr>
            <p:cNvPr id="26" name="TextBox 25"/>
            <p:cNvSpPr txBox="1"/>
            <p:nvPr/>
          </p:nvSpPr>
          <p:spPr>
            <a:xfrm>
              <a:off x="4978968" y="1268760"/>
              <a:ext cx="1107996" cy="646331"/>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关系</a:t>
              </a:r>
            </a:p>
          </p:txBody>
        </p:sp>
      </p:grpSp>
      <p:sp>
        <p:nvSpPr>
          <p:cNvPr id="17" name="右箭头 16"/>
          <p:cNvSpPr/>
          <p:nvPr/>
        </p:nvSpPr>
        <p:spPr bwMode="auto">
          <a:xfrm>
            <a:off x="3491865" y="2276475"/>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8" name="右箭头 17"/>
          <p:cNvSpPr/>
          <p:nvPr/>
        </p:nvSpPr>
        <p:spPr bwMode="auto">
          <a:xfrm>
            <a:off x="3491865" y="3399155"/>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9" name="右箭头 18"/>
          <p:cNvSpPr/>
          <p:nvPr/>
        </p:nvSpPr>
        <p:spPr bwMode="auto">
          <a:xfrm>
            <a:off x="3491865" y="4508498"/>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20" name="右箭头 19"/>
          <p:cNvSpPr/>
          <p:nvPr/>
        </p:nvSpPr>
        <p:spPr bwMode="auto">
          <a:xfrm>
            <a:off x="3491865" y="5589268"/>
            <a:ext cx="1151890" cy="144145"/>
          </a:xfrm>
          <a:prstGeom prst="rightArrow">
            <a:avLst/>
          </a:prstGeom>
          <a:solidFill>
            <a:srgbClr val="2929FF"/>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800000"/>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cs typeface="+mj-cs"/>
              </a:rPr>
              <a:t>数据项</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6733B68-D1E7-4547-B2F2-9D335579AE5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1357313" y="857250"/>
            <a:ext cx="2143125" cy="642938"/>
          </a:xfrm>
          <a:prstGeom prst="rect">
            <a:avLst/>
          </a:prstGeom>
        </p:spPr>
        <p:txBody>
          <a:bodyPr/>
          <a:lstStyle/>
          <a:p>
            <a:pPr algn="r">
              <a:lnSpc>
                <a:spcPct val="70000"/>
              </a:lnSpc>
            </a:pPr>
            <a:endParaRPr lang="zh-CN" altLang="en-US" sz="4400" noProof="1">
              <a:solidFill>
                <a:srgbClr val="800000"/>
              </a:solidFill>
              <a:effectLst>
                <a:outerShdw blurRad="38100" dist="38100" dir="2700000">
                  <a:srgbClr val="C0C0C0"/>
                </a:outerShdw>
              </a:effectLst>
              <a:latin typeface="Times New Roman" panose="02020603050405020304" pitchFamily="18" charset="0"/>
              <a:ea typeface="楷体_GB2312"/>
            </a:endParaRPr>
          </a:p>
        </p:txBody>
      </p:sp>
      <p:sp>
        <p:nvSpPr>
          <p:cNvPr id="7" name="Rectangle 3"/>
          <p:cNvSpPr txBox="1">
            <a:spLocks noChangeArrowheads="1"/>
          </p:cNvSpPr>
          <p:nvPr/>
        </p:nvSpPr>
        <p:spPr>
          <a:xfrm>
            <a:off x="1571601" y="1428733"/>
            <a:ext cx="6357982" cy="4572032"/>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457200" indent="-457200">
              <a:buFont typeface="Wingdings" panose="05000000000000000000" pitchFamily="2" charset="2"/>
              <a:buChar char="n"/>
            </a:pPr>
            <a:r>
              <a:rPr lang="en-US" altLang="en-US" sz="3200" b="0" noProof="1">
                <a:solidFill>
                  <a:srgbClr val="000000"/>
                </a:solidFill>
                <a:latin typeface="楷体_GB2312"/>
                <a:ea typeface="华文行楷" panose="02010800040101010101" pitchFamily="2" charset="-122"/>
                <a:cs typeface="+mn-ea"/>
              </a:rPr>
              <a:t> </a:t>
            </a:r>
            <a:r>
              <a:rPr lang="en-US" altLang="en-US" sz="3200" b="0" noProof="1">
                <a:solidFill>
                  <a:srgbClr val="000000"/>
                </a:solidFill>
                <a:latin typeface="华文新魏" panose="02010800040101010101" pitchFamily="2" charset="-122"/>
                <a:ea typeface="华文新魏" panose="02010800040101010101" pitchFamily="2" charset="-122"/>
                <a:cs typeface="+mn-ea"/>
              </a:rPr>
              <a:t>数据项的语义</a:t>
            </a:r>
            <a:endParaRPr lang="en-US" altLang="en-US" sz="3200" b="0" noProof="1">
              <a:solidFill>
                <a:srgbClr val="000000"/>
              </a:solidFill>
              <a:latin typeface="华文新魏" panose="02010800040101010101" pitchFamily="2" charset="-122"/>
              <a:ea typeface="华文新魏" panose="02010800040101010101" pitchFamily="2" charset="-122"/>
            </a:endParaRPr>
          </a:p>
          <a:p>
            <a:pPr marL="457200" lvl="3" indent="0" eaLnBrk="1" fontAlgn="base" hangingPunct="1">
              <a:buFont typeface="Wingdings" panose="05000000000000000000" pitchFamily="2" charset="2"/>
              <a:buChar char="u"/>
            </a:pPr>
            <a:r>
              <a:rPr lang="en-US" altLang="en-US" sz="2800" b="0" strike="noStrike" noProof="1">
                <a:solidFill>
                  <a:srgbClr val="000099"/>
                </a:solidFill>
                <a:latin typeface="华文新魏" panose="02010800040101010101" pitchFamily="2" charset="-122"/>
                <a:ea typeface="华文新魏" panose="02010800040101010101" pitchFamily="2" charset="-122"/>
                <a:cs typeface="+mn-ea"/>
              </a:rPr>
              <a:t>表示关系数据库中元组的</a:t>
            </a:r>
            <a:r>
              <a:rPr lang="en-US" altLang="en-US" sz="2800" b="0" strike="noStrike" noProof="1">
                <a:solidFill>
                  <a:srgbClr val="FF0000"/>
                </a:solidFill>
                <a:latin typeface="华文新魏" panose="02010800040101010101" pitchFamily="2" charset="-122"/>
                <a:ea typeface="华文新魏" panose="02010800040101010101" pitchFamily="2" charset="-122"/>
                <a:cs typeface="+mn-ea"/>
              </a:rPr>
              <a:t>属性值</a:t>
            </a:r>
            <a:endParaRPr lang="en-US" altLang="zh-CN" sz="2800" b="0" strike="noStrike" noProof="1">
              <a:solidFill>
                <a:srgbClr val="FF0000"/>
              </a:solidFill>
              <a:latin typeface="华文新魏" panose="02010800040101010101" pitchFamily="2" charset="-122"/>
              <a:ea typeface="华文新魏" panose="02010800040101010101" pitchFamily="2" charset="-122"/>
            </a:endParaRPr>
          </a:p>
          <a:p>
            <a:pPr lvl="2" eaLnBrk="1" fontAlgn="base" hangingPunct="1">
              <a:lnSpc>
                <a:spcPct val="90000"/>
              </a:lnSpc>
              <a:spcBef>
                <a:spcPct val="20000"/>
              </a:spcBef>
              <a:buFont typeface="Wingdings" panose="05000000000000000000" pitchFamily="2" charset="2"/>
              <a:buChar char="l"/>
            </a:pPr>
            <a:r>
              <a:rPr lang="en-US" altLang="en-US" sz="2800" b="0" strike="noStrike" noProof="1">
                <a:solidFill>
                  <a:srgbClr val="800000"/>
                </a:solidFill>
                <a:latin typeface="华文新魏" panose="02010800040101010101" pitchFamily="2" charset="-122"/>
                <a:ea typeface="华文新魏" panose="02010800040101010101" pitchFamily="2" charset="-122"/>
                <a:cs typeface="+mn-ea"/>
              </a:rPr>
              <a:t> 姓名</a:t>
            </a:r>
            <a:endParaRPr lang="en-US" altLang="en-US" sz="2800" b="0" strike="noStrike" noProof="1">
              <a:solidFill>
                <a:srgbClr val="800000"/>
              </a:solidFill>
              <a:latin typeface="华文新魏" panose="02010800040101010101" pitchFamily="2" charset="-122"/>
              <a:ea typeface="华文新魏" panose="02010800040101010101" pitchFamily="2" charset="-122"/>
            </a:endParaRPr>
          </a:p>
          <a:p>
            <a:pPr lvl="2" eaLnBrk="1" fontAlgn="base" hangingPunct="1">
              <a:lnSpc>
                <a:spcPct val="90000"/>
              </a:lnSpc>
              <a:spcBef>
                <a:spcPct val="20000"/>
              </a:spcBef>
              <a:buFont typeface="Wingdings" panose="05000000000000000000" pitchFamily="2" charset="2"/>
              <a:buChar char="l"/>
            </a:pPr>
            <a:r>
              <a:rPr lang="en-US" altLang="en-US" sz="2800" b="0" strike="noStrike" noProof="1">
                <a:solidFill>
                  <a:srgbClr val="800000"/>
                </a:solidFill>
                <a:latin typeface="华文新魏" panose="02010800040101010101" pitchFamily="2" charset="-122"/>
                <a:ea typeface="华文新魏" panose="02010800040101010101" pitchFamily="2" charset="-122"/>
                <a:cs typeface="+mn-ea"/>
              </a:rPr>
              <a:t> 年龄</a:t>
            </a:r>
            <a:endParaRPr lang="en-US" altLang="en-US" sz="2800" b="0" strike="noStrike" noProof="1">
              <a:solidFill>
                <a:srgbClr val="800000"/>
              </a:solidFill>
              <a:latin typeface="华文新魏" panose="02010800040101010101" pitchFamily="2" charset="-122"/>
              <a:ea typeface="华文新魏" panose="02010800040101010101" pitchFamily="2" charset="-122"/>
            </a:endParaRPr>
          </a:p>
          <a:p>
            <a:pPr lvl="2" eaLnBrk="1" fontAlgn="base" hangingPunct="1">
              <a:lnSpc>
                <a:spcPct val="90000"/>
              </a:lnSpc>
              <a:spcBef>
                <a:spcPct val="20000"/>
              </a:spcBef>
              <a:buFont typeface="Wingdings" panose="05000000000000000000" pitchFamily="2" charset="2"/>
              <a:buChar char="l"/>
            </a:pPr>
            <a:r>
              <a:rPr lang="en-US" altLang="en-US" sz="2800" b="0" strike="noStrike" noProof="1">
                <a:solidFill>
                  <a:srgbClr val="800000"/>
                </a:solidFill>
                <a:latin typeface="华文新魏" panose="02010800040101010101" pitchFamily="2" charset="-122"/>
                <a:ea typeface="华文新魏" panose="02010800040101010101" pitchFamily="2" charset="-122"/>
                <a:cs typeface="+mn-ea"/>
              </a:rPr>
              <a:t> 出生日期</a:t>
            </a:r>
            <a:endParaRPr lang="en-US" altLang="en-US" sz="2800" b="0" strike="noStrike" noProof="1">
              <a:solidFill>
                <a:srgbClr val="800000"/>
              </a:solidFill>
              <a:latin typeface="华文新魏" panose="02010800040101010101" pitchFamily="2" charset="-122"/>
              <a:ea typeface="华文新魏" panose="02010800040101010101" pitchFamily="2" charset="-122"/>
            </a:endParaRPr>
          </a:p>
          <a:p>
            <a:pPr marL="457200" indent="-457200">
              <a:lnSpc>
                <a:spcPct val="90000"/>
              </a:lnSpc>
              <a:spcBef>
                <a:spcPct val="20000"/>
              </a:spcBef>
              <a:buFont typeface="Wingdings" panose="05000000000000000000" pitchFamily="2" charset="2"/>
              <a:buChar char="n"/>
            </a:pPr>
            <a:r>
              <a:rPr lang="en-US" altLang="zh-CN" sz="2800" b="0" noProof="1">
                <a:solidFill>
                  <a:srgbClr val="000099"/>
                </a:solidFill>
                <a:latin typeface="楷体_GB2312"/>
                <a:ea typeface="华文行楷" panose="02010800040101010101" pitchFamily="2" charset="-122"/>
                <a:cs typeface="+mn-ea"/>
              </a:rPr>
              <a:t> </a:t>
            </a:r>
            <a:r>
              <a:rPr lang="en-US" altLang="en-US" sz="3200" b="0" noProof="1">
                <a:solidFill>
                  <a:srgbClr val="000000"/>
                </a:solidFill>
                <a:latin typeface="华文新魏" panose="02010800040101010101" pitchFamily="2" charset="-122"/>
                <a:ea typeface="华文新魏" panose="02010800040101010101" pitchFamily="2" charset="-122"/>
                <a:cs typeface="+mn-ea"/>
              </a:rPr>
              <a:t>数据项类型</a:t>
            </a:r>
            <a:endParaRPr lang="en-US" altLang="zh-CN" sz="3200" b="0" noProof="1">
              <a:solidFill>
                <a:srgbClr val="000000"/>
              </a:solidFill>
              <a:latin typeface="华文新魏" panose="02010800040101010101" pitchFamily="2" charset="-122"/>
              <a:ea typeface="华文新魏" panose="02010800040101010101" pitchFamily="2" charset="-122"/>
            </a:endParaRPr>
          </a:p>
          <a:p>
            <a:pPr lvl="1" eaLnBrk="1" fontAlgn="base" hangingPunct="1">
              <a:lnSpc>
                <a:spcPct val="90000"/>
              </a:lnSpc>
              <a:spcBef>
                <a:spcPct val="20000"/>
              </a:spcBef>
              <a:buFont typeface="Wingdings" panose="05000000000000000000" pitchFamily="2" charset="2"/>
              <a:buChar char="u"/>
            </a:pPr>
            <a:r>
              <a:rPr lang="en-US" altLang="zh-CN" sz="2800" b="0" strike="noStrike" noProof="1">
                <a:solidFill>
                  <a:srgbClr val="800000"/>
                </a:solidFill>
                <a:latin typeface="华文新魏" panose="02010800040101010101" pitchFamily="2" charset="-122"/>
                <a:ea typeface="华文新魏" panose="02010800040101010101" pitchFamily="2" charset="-122"/>
                <a:cs typeface="+mn-ea"/>
              </a:rPr>
              <a:t> </a:t>
            </a:r>
            <a:r>
              <a:rPr lang="en-US" altLang="zh-CN" sz="2800" b="0" strike="noStrike" noProof="1">
                <a:solidFill>
                  <a:srgbClr val="000099"/>
                </a:solidFill>
                <a:latin typeface="华文新魏" panose="02010800040101010101" pitchFamily="2" charset="-122"/>
                <a:ea typeface="华文新魏" panose="02010800040101010101" pitchFamily="2" charset="-122"/>
                <a:cs typeface="+mn-ea"/>
              </a:rPr>
              <a:t>Integer (short)</a:t>
            </a:r>
            <a:endParaRPr lang="en-US" altLang="zh-CN" sz="2800" b="0" strike="noStrike" noProof="1">
              <a:solidFill>
                <a:srgbClr val="000099"/>
              </a:solidFill>
              <a:latin typeface="华文新魏" panose="02010800040101010101" pitchFamily="2" charset="-122"/>
              <a:ea typeface="华文新魏" panose="02010800040101010101" pitchFamily="2" charset="-122"/>
            </a:endParaRPr>
          </a:p>
          <a:p>
            <a:pPr lvl="1" eaLnBrk="1" fontAlgn="base" hangingPunct="1">
              <a:lnSpc>
                <a:spcPct val="90000"/>
              </a:lnSpc>
              <a:spcBef>
                <a:spcPct val="20000"/>
              </a:spcBef>
              <a:buFont typeface="Wingdings" panose="05000000000000000000" pitchFamily="2" charset="2"/>
              <a:buChar char="u"/>
            </a:pPr>
            <a:r>
              <a:rPr lang="en-US" altLang="zh-CN" sz="2800" b="0" strike="noStrike" noProof="1">
                <a:solidFill>
                  <a:srgbClr val="000099"/>
                </a:solidFill>
                <a:latin typeface="华文新魏" panose="02010800040101010101" pitchFamily="2" charset="-122"/>
                <a:ea typeface="华文新魏" panose="02010800040101010101" pitchFamily="2" charset="-122"/>
                <a:cs typeface="+mn-ea"/>
              </a:rPr>
              <a:t> Real/Float</a:t>
            </a:r>
            <a:endParaRPr lang="en-US" altLang="zh-CN" sz="2800" b="0" strike="noStrike" noProof="1">
              <a:solidFill>
                <a:srgbClr val="000099"/>
              </a:solidFill>
              <a:latin typeface="华文新魏" panose="02010800040101010101" pitchFamily="2" charset="-122"/>
              <a:ea typeface="华文新魏" panose="02010800040101010101" pitchFamily="2" charset="-122"/>
            </a:endParaRPr>
          </a:p>
          <a:p>
            <a:pPr lvl="1" eaLnBrk="1" fontAlgn="base" hangingPunct="1">
              <a:lnSpc>
                <a:spcPct val="90000"/>
              </a:lnSpc>
              <a:spcBef>
                <a:spcPct val="20000"/>
              </a:spcBef>
              <a:buFont typeface="Wingdings" panose="05000000000000000000" pitchFamily="2" charset="2"/>
              <a:buChar char="u"/>
            </a:pPr>
            <a:r>
              <a:rPr lang="en-US" altLang="zh-CN" sz="2800" b="0" strike="noStrike" noProof="1">
                <a:solidFill>
                  <a:srgbClr val="000099"/>
                </a:solidFill>
                <a:latin typeface="华文新魏" panose="02010800040101010101" pitchFamily="2" charset="-122"/>
                <a:ea typeface="华文新魏" panose="02010800040101010101" pitchFamily="2" charset="-122"/>
                <a:cs typeface="+mn-ea"/>
              </a:rPr>
              <a:t> Char(n)/</a:t>
            </a:r>
            <a:r>
              <a:rPr lang="en-US" altLang="en-US" sz="2800" b="0" strike="noStrike" noProof="1">
                <a:solidFill>
                  <a:srgbClr val="000099"/>
                </a:solidFill>
                <a:latin typeface="华文新魏" panose="02010800040101010101" pitchFamily="2" charset="-122"/>
                <a:ea typeface="华文新魏" panose="02010800040101010101" pitchFamily="2" charset="-122"/>
                <a:cs typeface="+mn-ea"/>
              </a:rPr>
              <a:t> </a:t>
            </a:r>
            <a:r>
              <a:rPr lang="en-US" altLang="zh-CN" sz="2800" b="0" strike="noStrike" noProof="1">
                <a:solidFill>
                  <a:srgbClr val="000099"/>
                </a:solidFill>
                <a:latin typeface="华文新魏" panose="02010800040101010101" pitchFamily="2" charset="-122"/>
                <a:ea typeface="华文新魏" panose="02010800040101010101" pitchFamily="2" charset="-122"/>
                <a:cs typeface="+mn-ea"/>
              </a:rPr>
              <a:t>Varchar(n</a:t>
            </a:r>
            <a:r>
              <a:rPr lang="en-US" altLang="zh-CN" sz="2800" b="0" strike="noStrike" noProof="1">
                <a:solidFill>
                  <a:srgbClr val="000099"/>
                </a:solidFill>
                <a:latin typeface="楷体_GB2312"/>
                <a:ea typeface="华文行楷" panose="02010800040101010101" pitchFamily="2" charset="-122"/>
                <a:cs typeface="+mn-ea"/>
              </a:rPr>
              <a:t>)</a:t>
            </a:r>
            <a:endParaRPr lang="en-US" altLang="en-US" sz="2800" b="0" strike="noStrike" noProof="1">
              <a:solidFill>
                <a:srgbClr val="000099"/>
              </a:solidFill>
              <a:ea typeface="华文行楷" panose="02010800040101010101" pitchFamily="2" charset="-122"/>
            </a:endParaRPr>
          </a:p>
          <a:p>
            <a:pPr marL="457200" indent="-457200">
              <a:spcBef>
                <a:spcPct val="20000"/>
              </a:spcBef>
              <a:buChar char="–"/>
            </a:pPr>
            <a:endParaRPr lang="en-US" altLang="zh-CN" noProof="1">
              <a:solidFill>
                <a:srgbClr val="000000"/>
              </a:solidFill>
              <a:ea typeface="楷体_GB2312"/>
            </a:endParaRPr>
          </a:p>
          <a:p>
            <a:pPr marL="457200" indent="-457200">
              <a:lnSpc>
                <a:spcPct val="90000"/>
              </a:lnSpc>
              <a:spcBef>
                <a:spcPct val="20000"/>
              </a:spcBef>
              <a:buFont typeface="Wingdings" panose="05000000000000000000" pitchFamily="2" charset="2"/>
              <a:buChar char="n"/>
            </a:pPr>
            <a:endParaRPr lang="en-US" altLang="en-US" sz="2800" b="0" noProof="1">
              <a:solidFill>
                <a:srgbClr val="000000"/>
              </a:solidFill>
              <a:ea typeface="楷体_GB2312"/>
            </a:endParaRPr>
          </a:p>
          <a:p>
            <a:pPr marL="457200" indent="-457200">
              <a:spcBef>
                <a:spcPct val="20000"/>
              </a:spcBef>
              <a:buClr>
                <a:srgbClr val="009999"/>
              </a:buClr>
              <a:buSzPct val="50000"/>
              <a:buFont typeface="Wingdings" panose="05000000000000000000" pitchFamily="2" charset="2"/>
            </a:pPr>
            <a:endParaRPr lang="en-US" altLang="en-US" sz="2800" b="0" noProof="1">
              <a:solidFill>
                <a:srgbClr val="000000"/>
              </a:solidFill>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p:cTn id="2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7">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7">
                                            <p:txEl>
                                              <p:pRg st="5" end="5"/>
                                            </p:txEl>
                                          </p:spTgt>
                                        </p:tgtEl>
                                        <p:attrNameLst>
                                          <p:attrName>style.visibility</p:attrName>
                                        </p:attrNameLst>
                                      </p:cBhvr>
                                      <p:to>
                                        <p:strVal val="visible"/>
                                      </p:to>
                                    </p:set>
                                    <p:anim calcmode="lin" valueType="num">
                                      <p:cBhvr>
                                        <p:cTn id="34"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7">
                                            <p:txEl>
                                              <p:pRg st="5" end="5"/>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 calcmode="lin" valueType="num">
                                      <p:cBhvr>
                                        <p:cTn id="39"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7">
                                            <p:txEl>
                                              <p:pRg st="6" end="6"/>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7">
                                            <p:txEl>
                                              <p:pRg st="7" end="7"/>
                                            </p:txEl>
                                          </p:spTgt>
                                        </p:tgtEl>
                                        <p:attrNameLst>
                                          <p:attrName>style.visibility</p:attrName>
                                        </p:attrNameLst>
                                      </p:cBhvr>
                                      <p:to>
                                        <p:strVal val="visible"/>
                                      </p:to>
                                    </p:set>
                                    <p:anim calcmode="lin" valueType="num">
                                      <p:cBhvr>
                                        <p:cTn id="44"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7">
                                            <p:txEl>
                                              <p:pRg st="7" end="7"/>
                                            </p:txEl>
                                          </p:spTgt>
                                        </p:tgtEl>
                                      </p:cBhvr>
                                    </p:animEffect>
                                  </p:childTnLst>
                                </p:cTn>
                              </p:par>
                              <p:par>
                                <p:cTn id="47" presetID="53" presetClass="entr" presetSubtype="16" fill="hold" nodeType="with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p:cTn id="49"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800000"/>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cs typeface="+mj-cs"/>
              </a:rPr>
              <a:t>文件记录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B1B1A78-7869-4D0E-A383-F42BC29E8932}"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5301" name="Rectangle 2"/>
          <p:cNvSpPr txBox="1"/>
          <p:nvPr/>
        </p:nvSpPr>
        <p:spPr>
          <a:xfrm>
            <a:off x="1357313" y="619125"/>
            <a:ext cx="2300287" cy="595313"/>
          </a:xfrm>
          <a:prstGeom prst="rect">
            <a:avLst/>
          </a:prstGeom>
          <a:noFill/>
          <a:ln w="9525">
            <a:noFill/>
          </a:ln>
        </p:spPr>
        <p:txBody>
          <a:bodyPr anchor="t" anchorCtr="0"/>
          <a:lstStyle/>
          <a:p>
            <a:endParaRPr lang="zh-CN" altLang="en-US" sz="4000" b="0" dirty="0">
              <a:solidFill>
                <a:srgbClr val="FF0000"/>
              </a:solidFill>
              <a:latin typeface="楷体_GB2312"/>
              <a:ea typeface="华文行楷" panose="02010800040101010101" pitchFamily="2" charset="-122"/>
            </a:endParaRPr>
          </a:p>
        </p:txBody>
      </p:sp>
      <p:sp>
        <p:nvSpPr>
          <p:cNvPr id="7" name="Rectangle 4"/>
          <p:cNvSpPr txBox="1">
            <a:spLocks noChangeArrowheads="1"/>
          </p:cNvSpPr>
          <p:nvPr/>
        </p:nvSpPr>
        <p:spPr>
          <a:xfrm>
            <a:off x="1500163" y="1357295"/>
            <a:ext cx="7248298" cy="4643470"/>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indent="-342900" defTabSz="914400" eaLnBrk="0" hangingPunct="0">
              <a:spcBef>
                <a:spcPct val="20000"/>
              </a:spcBef>
              <a:buClrTx/>
              <a:buSzTx/>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文件记录定义</a:t>
            </a:r>
          </a:p>
          <a:p>
            <a:pPr marL="457200" marR="0" lvl="3"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数据项的集合</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对应于一个</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关系元组</a:t>
            </a:r>
            <a:endParaRPr kumimoji="0" lang="en-US" altLang="zh-CN"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342900" marR="0" indent="-342900" defTabSz="914400">
              <a:spcBef>
                <a:spcPts val="0"/>
              </a:spcBef>
              <a:buClrTx/>
              <a:buSzPct val="100000"/>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a:t>
            </a:r>
            <a:r>
              <a:rPr kumimoji="1"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记录的种类</a:t>
            </a: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定长记录</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记录长度固定</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非定长记录</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记录长度可变</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342900" marR="0" indent="-342900" defTabSz="914400" eaLnBrk="0" hangingPunct="0">
              <a:spcBef>
                <a:spcPts val="0"/>
              </a:spcBef>
              <a:buClrTx/>
              <a:buSzTx/>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文件记录的存储方法</a:t>
            </a: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跨块存储</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跨块记录</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一个记录存储在多个文件块</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非跨块存储</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非跨块记录</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一个记录只存储在一个文件块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
                                            <p:txEl>
                                              <p:pRg st="2" end="2"/>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 calcmode="lin" valueType="num">
                                      <p:cBhvr>
                                        <p:cTn id="24"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7">
                                            <p:txEl>
                                              <p:pRg st="3" end="3"/>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p:cTn id="29"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 calcmode="lin" valueType="num">
                                      <p:cBhvr>
                                        <p:cTn id="36"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7">
                                            <p:txEl>
                                              <p:pRg st="5" end="5"/>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 calcmode="lin" valueType="num">
                                      <p:cBhvr>
                                        <p:cTn id="41"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7">
                                            <p:txEl>
                                              <p:pRg st="6" end="6"/>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 calcmode="lin" valueType="num">
                                      <p:cBhvr>
                                        <p:cTn id="46"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7">
                                            <p:txEl>
                                              <p:pRg st="7" end="7"/>
                                            </p:txEl>
                                          </p:spTgt>
                                        </p:tgtEl>
                                      </p:cBhvr>
                                    </p:animEffect>
                                  </p:childTnLst>
                                </p:cTn>
                              </p:par>
                              <p:par>
                                <p:cTn id="49" presetID="53" presetClass="entr" presetSubtype="16" fill="hold" nodeType="with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 calcmode="lin" valueType="num">
                                      <p:cBhvr>
                                        <p:cTn id="51"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52"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53" dur="500"/>
                                        <p:tgtEl>
                                          <p:spTgt spid="7">
                                            <p:txEl>
                                              <p:pRg st="8" end="8"/>
                                            </p:txEl>
                                          </p:spTgt>
                                        </p:tgtEl>
                                      </p:cBhvr>
                                    </p:animEffect>
                                  </p:childTnLst>
                                </p:cTn>
                              </p:par>
                              <p:par>
                                <p:cTn id="54" presetID="53" presetClass="entr" presetSubtype="16" fill="hold" nodeType="withEffect">
                                  <p:stCondLst>
                                    <p:cond delay="0"/>
                                  </p:stCondLst>
                                  <p:childTnLst>
                                    <p:set>
                                      <p:cBhvr>
                                        <p:cTn id="55" dur="1" fill="hold">
                                          <p:stCondLst>
                                            <p:cond delay="0"/>
                                          </p:stCondLst>
                                        </p:cTn>
                                        <p:tgtEl>
                                          <p:spTgt spid="7">
                                            <p:txEl>
                                              <p:pRg st="9" end="9"/>
                                            </p:txEl>
                                          </p:spTgt>
                                        </p:tgtEl>
                                        <p:attrNameLst>
                                          <p:attrName>style.visibility</p:attrName>
                                        </p:attrNameLst>
                                      </p:cBhvr>
                                      <p:to>
                                        <p:strVal val="visible"/>
                                      </p:to>
                                    </p:set>
                                    <p:anim calcmode="lin" valueType="num">
                                      <p:cBhvr>
                                        <p:cTn id="56"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57"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5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文件块</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页</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464D89F-C8AE-496F-A557-6B074316B056}"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4"/>
          <p:cNvSpPr txBox="1">
            <a:spLocks noChangeArrowheads="1"/>
          </p:cNvSpPr>
          <p:nvPr/>
        </p:nvSpPr>
        <p:spPr>
          <a:xfrm>
            <a:off x="216594" y="1000108"/>
            <a:ext cx="8856000" cy="5715040"/>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indent="-342900" defTabSz="914400" eaLnBrk="0" hangingPunct="0">
              <a:spcBef>
                <a:spcPts val="0"/>
              </a:spcBef>
              <a:buClrTx/>
              <a:buSzTx/>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文件块定义</a:t>
            </a:r>
          </a:p>
          <a:p>
            <a:pPr marL="457200" marR="0" lvl="3"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记录集合，一个</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磁盘块</a:t>
            </a:r>
            <a:endParaRPr kumimoji="0" lang="en-US" altLang="zh-CN"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342900" marR="0" indent="-342900" defTabSz="914400">
              <a:spcBef>
                <a:spcPts val="0"/>
              </a:spcBef>
              <a:buClrTx/>
              <a:buSzPct val="100000"/>
              <a:buFont typeface="Monotype Sorts" pitchFamily="2" charset="2"/>
              <a:buChar char="n"/>
              <a:defRPr/>
            </a:pPr>
            <a:r>
              <a:rPr kumimoji="0"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文件块</a:t>
            </a:r>
            <a:r>
              <a:rPr kumimoji="1" lang="zh-CN" altLang="en-US" sz="3200" b="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的种类</a:t>
            </a: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 记录固定的文件块</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数据库存储指向记录的指针</a:t>
            </a:r>
            <a:endPar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移动删除记录时需修改指针</a:t>
            </a:r>
            <a:endPar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很难知道多少指针需要修改，</a:t>
            </a:r>
            <a:endParaRPr kumimoji="0" lang="en-US" altLang="zh-CN"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Tx/>
              <a:buChar char="–"/>
              <a:defRPr/>
            </a:pPr>
            <a:r>
              <a:rPr kumimoji="0" lang="en-US" altLang="zh-CN"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  </a:t>
            </a:r>
            <a:r>
              <a:rPr kumimoji="0" lang="zh-CN" altLang="en-US"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使得指针修改非常困难</a:t>
            </a:r>
            <a:endParaRPr kumimoji="0" lang="en-US" altLang="zh-CN" sz="26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非固定记录的文件块</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磁盘块底保存间接寻址空间，</a:t>
            </a:r>
            <a:endPar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Tx/>
              <a:buChar char="–"/>
              <a:defRPr/>
            </a:pP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 </a:t>
            </a: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为块中每个记录设置一个间接寻址项</a:t>
            </a: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a:t>
            </a:r>
            <a:endPar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记录可在块中自由移动</a:t>
            </a: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a:t>
            </a: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 不影响任何指向</a:t>
            </a:r>
            <a:endPar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a:p>
            <a:pPr marL="914400" marR="0" lvl="2" indent="0" algn="l" defTabSz="914400" rtl="0" eaLnBrk="0" fontAlgn="base" latinLnBrk="0" hangingPunct="0">
              <a:lnSpc>
                <a:spcPct val="100000"/>
              </a:lnSpc>
              <a:spcBef>
                <a:spcPts val="0"/>
              </a:spcBef>
              <a:spcAft>
                <a:spcPct val="0"/>
              </a:spcAft>
              <a:buClrTx/>
              <a:buSzTx/>
              <a:buFontTx/>
              <a:buChar char="–"/>
              <a:defRPr/>
            </a:pP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  </a:t>
            </a:r>
            <a:r>
              <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记录间接地址的指针</a:t>
            </a:r>
            <a:r>
              <a:rPr kumimoji="0" lang="en-US" altLang="zh-CN"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rPr>
              <a:t>.</a:t>
            </a:r>
            <a:endParaRPr kumimoji="0" lang="zh-CN" altLang="en-US" sz="26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mn-cs"/>
            </a:endParaRPr>
          </a:p>
        </p:txBody>
      </p:sp>
      <p:grpSp>
        <p:nvGrpSpPr>
          <p:cNvPr id="7" name="组合 6"/>
          <p:cNvGrpSpPr/>
          <p:nvPr/>
        </p:nvGrpSpPr>
        <p:grpSpPr>
          <a:xfrm>
            <a:off x="5786438" y="1357313"/>
            <a:ext cx="3143250" cy="3857625"/>
            <a:chOff x="10072726" y="2071678"/>
            <a:chExt cx="3143272" cy="3857652"/>
          </a:xfrm>
        </p:grpSpPr>
        <p:sp>
          <p:nvSpPr>
            <p:cNvPr id="8" name="矩形 7"/>
            <p:cNvSpPr/>
            <p:nvPr/>
          </p:nvSpPr>
          <p:spPr bwMode="auto">
            <a:xfrm>
              <a:off x="10072726" y="2071678"/>
              <a:ext cx="3143272" cy="3857652"/>
            </a:xfrm>
            <a:prstGeom prst="rect">
              <a:avLst/>
            </a:prstGeom>
            <a:solidFill>
              <a:schemeClr val="tx1">
                <a:lumMod val="20000"/>
                <a:lumOff val="80000"/>
              </a:schemeClr>
            </a:solidFill>
            <a:ln w="9525" cap="flat" cmpd="sng" algn="ctr">
              <a:solidFill>
                <a:srgbClr val="000000"/>
              </a:solidFill>
              <a:prstDash val="solid"/>
              <a:round/>
              <a:headEnd type="none" w="med" len="med"/>
              <a:tailEnd type="none" w="med" len="med"/>
            </a:ln>
            <a:effectLst/>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000000"/>
                </a:solidFill>
                <a:effectLst/>
                <a:uLnTx/>
                <a:uFillTx/>
                <a:latin typeface="Times New Roman" panose="02020603050405020304" pitchFamily="18" charset="0"/>
                <a:ea typeface="华文新魏" panose="02010800040101010101" pitchFamily="2" charset="-122"/>
                <a:cs typeface="+mn-cs"/>
              </a:endParaRPr>
            </a:p>
          </p:txBody>
        </p:sp>
        <p:sp>
          <p:nvSpPr>
            <p:cNvPr id="9" name="矩形 8"/>
            <p:cNvSpPr/>
            <p:nvPr/>
          </p:nvSpPr>
          <p:spPr bwMode="auto">
            <a:xfrm>
              <a:off x="10215602" y="2285992"/>
              <a:ext cx="2857520" cy="2643206"/>
            </a:xfrm>
            <a:prstGeom prst="rect">
              <a:avLst/>
            </a:prstGeom>
            <a:solidFill>
              <a:schemeClr val="tx2">
                <a:lumMod val="20000"/>
                <a:lumOff val="80000"/>
              </a:schemeClr>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000000"/>
                </a:solidFill>
                <a:effectLst/>
                <a:uLnTx/>
                <a:uFillTx/>
                <a:latin typeface="Times New Roman" panose="02020603050405020304" pitchFamily="18" charset="0"/>
                <a:ea typeface="华文新魏" panose="02010800040101010101" pitchFamily="2" charset="-122"/>
                <a:cs typeface="+mn-cs"/>
              </a:endParaRPr>
            </a:p>
          </p:txBody>
        </p:sp>
        <p:sp>
          <p:nvSpPr>
            <p:cNvPr id="56334" name="TextBox 9"/>
            <p:cNvSpPr txBox="1"/>
            <p:nvPr/>
          </p:nvSpPr>
          <p:spPr>
            <a:xfrm>
              <a:off x="10929982" y="3071810"/>
              <a:ext cx="696917" cy="40005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记录</a:t>
              </a:r>
            </a:p>
          </p:txBody>
        </p:sp>
        <p:cxnSp>
          <p:nvCxnSpPr>
            <p:cNvPr id="56330" name="直接箭头连接符 10"/>
            <p:cNvCxnSpPr/>
            <p:nvPr/>
          </p:nvCxnSpPr>
          <p:spPr>
            <a:xfrm rot="-5400000" flipV="1">
              <a:off x="11072858" y="3571876"/>
              <a:ext cx="1071570" cy="928694"/>
            </a:xfrm>
            <a:prstGeom prst="straightConnector1">
              <a:avLst/>
            </a:prstGeom>
            <a:ln w="28575" cap="flat" cmpd="sng">
              <a:solidFill>
                <a:schemeClr val="tx1"/>
              </a:solidFill>
              <a:prstDash val="solid"/>
              <a:round/>
              <a:headEnd type="none" w="med" len="med"/>
              <a:tailEnd type="arrow" w="med" len="med"/>
            </a:ln>
          </p:spPr>
        </p:cxnSp>
        <p:sp>
          <p:nvSpPr>
            <p:cNvPr id="56336" name="TextBox 11"/>
            <p:cNvSpPr txBox="1"/>
            <p:nvPr/>
          </p:nvSpPr>
          <p:spPr>
            <a:xfrm>
              <a:off x="10123526" y="2285991"/>
              <a:ext cx="1958989" cy="461966"/>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第</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456</a:t>
              </a:r>
              <a:r>
                <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磁盘块</a:t>
              </a:r>
            </a:p>
          </p:txBody>
        </p:sp>
        <p:sp>
          <p:nvSpPr>
            <p:cNvPr id="56337" name="TextBox 12"/>
            <p:cNvSpPr txBox="1"/>
            <p:nvPr/>
          </p:nvSpPr>
          <p:spPr>
            <a:xfrm>
              <a:off x="10082251" y="5216537"/>
              <a:ext cx="2105040" cy="461966"/>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楷体_GB2312"/>
                </a:rPr>
                <a:t>记录间接地址</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a:t>
              </a: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endParaRPr>
            </a:p>
          </p:txBody>
        </p:sp>
        <p:grpSp>
          <p:nvGrpSpPr>
            <p:cNvPr id="56333" name="组合 18"/>
            <p:cNvGrpSpPr/>
            <p:nvPr/>
          </p:nvGrpSpPr>
          <p:grpSpPr>
            <a:xfrm>
              <a:off x="12119015" y="5214950"/>
              <a:ext cx="954107" cy="500066"/>
              <a:chOff x="-2097147" y="2399840"/>
              <a:chExt cx="954107" cy="500066"/>
            </a:xfrm>
          </p:grpSpPr>
          <p:sp>
            <p:nvSpPr>
              <p:cNvPr id="56349" name="TextBox 12"/>
              <p:cNvSpPr txBox="1"/>
              <p:nvPr/>
            </p:nvSpPr>
            <p:spPr>
              <a:xfrm>
                <a:off x="-2097135" y="2428415"/>
                <a:ext cx="954095" cy="461965"/>
              </a:xfrm>
              <a:prstGeom prst="rect">
                <a:avLst/>
              </a:prstGeom>
              <a:noFill/>
              <a:ln w="28575" cap="flat" cmpd="sng">
                <a:solidFill>
                  <a:srgbClr val="0000CC"/>
                </a:solidFill>
                <a:prstDash val="solid"/>
                <a:miter/>
                <a:headEnd type="none" w="med" len="med"/>
                <a:tailEnd type="none" w="med" len="med"/>
              </a:ln>
            </p:spPr>
            <p:txBody>
              <a:bodyPr wrap="none">
                <a:spAutoFit/>
              </a:bodyPr>
              <a:lstStyle/>
              <a:p>
                <a:pPr>
                  <a:spcBef>
                    <a:spcPct val="20000"/>
                  </a:spcBef>
                </a:pPr>
                <a:r>
                  <a:rPr lang="en-US" altLang="zh-CN" sz="2400" b="0" noProof="1">
                    <a:solidFill>
                      <a:srgbClr val="000000"/>
                    </a:solidFill>
                    <a:effectLst>
                      <a:outerShdw blurRad="38100" dist="38100" dir="2700000">
                        <a:srgbClr val="C0C0C0"/>
                      </a:outerShdw>
                    </a:effectLst>
                    <a:latin typeface="Times New Roman" panose="02020603050405020304" pitchFamily="18" charset="0"/>
                    <a:ea typeface="楷体_GB2312"/>
                    <a:cs typeface="+mn-ea"/>
                  </a:rPr>
                  <a:t>456  3</a:t>
                </a:r>
                <a:endParaRPr lang="en-US" altLang="zh-CN" sz="2400" b="0" noProof="1">
                  <a:solidFill>
                    <a:srgbClr val="000000"/>
                  </a:solidFill>
                  <a:effectLst>
                    <a:outerShdw blurRad="38100" dist="38100" dir="2700000">
                      <a:srgbClr val="C0C0C0"/>
                    </a:outerShdw>
                  </a:effectLst>
                  <a:ea typeface="楷体_GB2312"/>
                </a:endParaRPr>
              </a:p>
            </p:txBody>
          </p:sp>
          <p:cxnSp>
            <p:nvCxnSpPr>
              <p:cNvPr id="56335" name="直接连接符 25"/>
              <p:cNvCxnSpPr/>
              <p:nvPr/>
            </p:nvCxnSpPr>
            <p:spPr>
              <a:xfrm rot="5400000">
                <a:off x="-1734955" y="2649079"/>
                <a:ext cx="500066" cy="1588"/>
              </a:xfrm>
              <a:prstGeom prst="line">
                <a:avLst/>
              </a:prstGeom>
              <a:ln w="28575" cap="flat" cmpd="sng">
                <a:solidFill>
                  <a:srgbClr val="0000CC"/>
                </a:solidFill>
                <a:prstDash val="solid"/>
                <a:round/>
                <a:headEnd type="none" w="med" len="med"/>
                <a:tailEnd type="none" w="med" len="med"/>
              </a:ln>
            </p:spPr>
          </p:cxnSp>
        </p:grpSp>
        <p:cxnSp>
          <p:nvCxnSpPr>
            <p:cNvPr id="10" name="直接箭头连接符 14"/>
            <p:cNvCxnSpPr/>
            <p:nvPr/>
          </p:nvCxnSpPr>
          <p:spPr>
            <a:xfrm rot="10800000">
              <a:off x="12144428" y="4857760"/>
              <a:ext cx="714380" cy="357190"/>
            </a:xfrm>
            <a:prstGeom prst="straightConnector1">
              <a:avLst/>
            </a:prstGeom>
            <a:ln w="28575" cap="flat" cmpd="sng">
              <a:solidFill>
                <a:srgbClr val="FF0000"/>
              </a:solidFill>
              <a:prstDash val="solid"/>
              <a:round/>
              <a:headEnd type="none" w="med" len="med"/>
              <a:tailEnd type="arrow" w="med" len="med"/>
            </a:ln>
          </p:spPr>
        </p:cxnSp>
        <p:grpSp>
          <p:nvGrpSpPr>
            <p:cNvPr id="11" name="组合 43"/>
            <p:cNvGrpSpPr/>
            <p:nvPr/>
          </p:nvGrpSpPr>
          <p:grpSpPr>
            <a:xfrm>
              <a:off x="10836734" y="4458160"/>
              <a:ext cx="2364750" cy="430887"/>
              <a:chOff x="10215602" y="571481"/>
              <a:chExt cx="2364750" cy="430887"/>
            </a:xfrm>
          </p:grpSpPr>
          <p:grpSp>
            <p:nvGrpSpPr>
              <p:cNvPr id="56338" name="组合 42"/>
              <p:cNvGrpSpPr/>
              <p:nvPr/>
            </p:nvGrpSpPr>
            <p:grpSpPr>
              <a:xfrm>
                <a:off x="10215602" y="642918"/>
                <a:ext cx="2214578" cy="357984"/>
                <a:chOff x="10215602" y="642918"/>
                <a:chExt cx="2214578" cy="357984"/>
              </a:xfrm>
            </p:grpSpPr>
            <p:sp>
              <p:nvSpPr>
                <p:cNvPr id="56343" name="矩形 18"/>
                <p:cNvSpPr/>
                <p:nvPr/>
              </p:nvSpPr>
              <p:spPr>
                <a:xfrm>
                  <a:off x="10215186" y="642466"/>
                  <a:ext cx="2214579" cy="357189"/>
                </a:xfrm>
                <a:prstGeom prst="rect">
                  <a:avLst/>
                </a:prstGeom>
                <a:solidFill>
                  <a:schemeClr val="accent1"/>
                </a:solidFill>
                <a:ln w="9525" cap="flat" cmpd="sng">
                  <a:solidFill>
                    <a:schemeClr val="bg2"/>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Arial" panose="020B0604020202020204" pitchFamily="34" charset="0"/>
                    <a:buNone/>
                    <a:defRPr/>
                  </a:pPr>
                  <a:endParaRPr kumimoji="0" lang="zh-CN" altLang="en-US" sz="3000" b="0" i="0" u="none" strike="noStrike" kern="1200" cap="none" spc="0" normalizeH="0" baseline="0" noProof="1">
                    <a:ln>
                      <a:noFill/>
                    </a:ln>
                    <a:solidFill>
                      <a:srgbClr val="00000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cxnSp>
              <p:nvCxnSpPr>
                <p:cNvPr id="56340" name="直接连接符 19"/>
                <p:cNvCxnSpPr/>
                <p:nvPr/>
              </p:nvCxnSpPr>
              <p:spPr>
                <a:xfrm rot="5400000">
                  <a:off x="10679949" y="821513"/>
                  <a:ext cx="357190" cy="1588"/>
                </a:xfrm>
                <a:prstGeom prst="line">
                  <a:avLst/>
                </a:prstGeom>
                <a:ln w="9525" cap="flat" cmpd="sng">
                  <a:solidFill>
                    <a:srgbClr val="000000"/>
                  </a:solidFill>
                  <a:prstDash val="solid"/>
                  <a:round/>
                  <a:headEnd type="none" w="med" len="med"/>
                  <a:tailEnd type="none" w="med" len="med"/>
                </a:ln>
              </p:spPr>
            </p:cxnSp>
            <p:cxnSp>
              <p:nvCxnSpPr>
                <p:cNvPr id="56341" name="直接连接符 20"/>
                <p:cNvCxnSpPr/>
                <p:nvPr/>
              </p:nvCxnSpPr>
              <p:spPr>
                <a:xfrm rot="5400000">
                  <a:off x="10237601" y="820719"/>
                  <a:ext cx="357190" cy="1588"/>
                </a:xfrm>
                <a:prstGeom prst="line">
                  <a:avLst/>
                </a:prstGeom>
                <a:ln w="9525" cap="flat" cmpd="sng">
                  <a:solidFill>
                    <a:srgbClr val="000000"/>
                  </a:solidFill>
                  <a:prstDash val="solid"/>
                  <a:round/>
                  <a:headEnd type="none" w="med" len="med"/>
                  <a:tailEnd type="none" w="med" len="med"/>
                </a:ln>
              </p:spPr>
            </p:cxnSp>
            <p:cxnSp>
              <p:nvCxnSpPr>
                <p:cNvPr id="56342" name="直接连接符 21"/>
                <p:cNvCxnSpPr/>
                <p:nvPr/>
              </p:nvCxnSpPr>
              <p:spPr>
                <a:xfrm rot="5400000">
                  <a:off x="11107783" y="820719"/>
                  <a:ext cx="357190" cy="1588"/>
                </a:xfrm>
                <a:prstGeom prst="line">
                  <a:avLst/>
                </a:prstGeom>
                <a:ln w="9525" cap="flat" cmpd="sng">
                  <a:solidFill>
                    <a:srgbClr val="000000"/>
                  </a:solidFill>
                  <a:prstDash val="solid"/>
                  <a:round/>
                  <a:headEnd type="none" w="med" len="med"/>
                  <a:tailEnd type="none" w="med" len="med"/>
                </a:ln>
              </p:spPr>
            </p:cxnSp>
            <p:cxnSp>
              <p:nvCxnSpPr>
                <p:cNvPr id="12" name="直接连接符 22"/>
                <p:cNvCxnSpPr/>
                <p:nvPr/>
              </p:nvCxnSpPr>
              <p:spPr>
                <a:xfrm rot="5400000">
                  <a:off x="11495589" y="820719"/>
                  <a:ext cx="357190" cy="1588"/>
                </a:xfrm>
                <a:prstGeom prst="line">
                  <a:avLst/>
                </a:prstGeom>
                <a:ln w="9525" cap="flat" cmpd="sng">
                  <a:solidFill>
                    <a:srgbClr val="000000"/>
                  </a:solidFill>
                  <a:prstDash val="solid"/>
                  <a:round/>
                  <a:headEnd type="none" w="med" len="med"/>
                  <a:tailEnd type="none" w="med" len="med"/>
                </a:ln>
              </p:spPr>
            </p:cxnSp>
            <p:cxnSp>
              <p:nvCxnSpPr>
                <p:cNvPr id="56344" name="直接连接符 23"/>
                <p:cNvCxnSpPr/>
                <p:nvPr/>
              </p:nvCxnSpPr>
              <p:spPr>
                <a:xfrm rot="5400000">
                  <a:off x="11893601" y="820719"/>
                  <a:ext cx="357190" cy="1588"/>
                </a:xfrm>
                <a:prstGeom prst="line">
                  <a:avLst/>
                </a:prstGeom>
                <a:ln w="9525" cap="flat" cmpd="sng">
                  <a:solidFill>
                    <a:srgbClr val="000000"/>
                  </a:solidFill>
                  <a:prstDash val="solid"/>
                  <a:round/>
                  <a:headEnd type="none" w="med" len="med"/>
                  <a:tailEnd type="none" w="med" len="med"/>
                </a:ln>
              </p:spPr>
            </p:cxnSp>
          </p:grpSp>
          <p:sp>
            <p:nvSpPr>
              <p:cNvPr id="13" name="TextBox 17"/>
              <p:cNvSpPr txBox="1"/>
              <p:nvPr/>
            </p:nvSpPr>
            <p:spPr>
              <a:xfrm>
                <a:off x="10215186" y="571028"/>
                <a:ext cx="2365392" cy="431803"/>
              </a:xfrm>
              <a:prstGeom prst="rect">
                <a:avLst/>
              </a:prstGeom>
              <a:noFill/>
              <a:ln w="9525">
                <a:noFill/>
                <a:miter/>
              </a:ln>
            </p:spPr>
            <p:txBody>
              <a:bodyPr>
                <a:spAutoFit/>
              </a:bodyPr>
              <a:lstStyle/>
              <a:p>
                <a:pPr>
                  <a:spcBef>
                    <a:spcPct val="20000"/>
                  </a:spcBef>
                </a:pPr>
                <a:r>
                  <a:rPr lang="en-US" altLang="zh-CN" sz="2200" b="0" noProof="1">
                    <a:solidFill>
                      <a:srgbClr val="000000"/>
                    </a:solidFill>
                    <a:effectLst>
                      <a:outerShdw blurRad="38100" dist="38100" dir="2700000">
                        <a:srgbClr val="C0C0C0"/>
                      </a:outerShdw>
                    </a:effectLst>
                    <a:latin typeface="Times New Roman" panose="02020603050405020304" pitchFamily="18" charset="0"/>
                    <a:ea typeface="楷体_GB2312"/>
                    <a:cs typeface="+mn-ea"/>
                  </a:rPr>
                  <a:t>   …  60  40  20  1</a:t>
                </a:r>
                <a:endParaRPr lang="en-US" altLang="zh-CN" sz="2200" b="0" noProof="1">
                  <a:solidFill>
                    <a:srgbClr val="000000"/>
                  </a:solidFill>
                  <a:effectLst>
                    <a:outerShdw blurRad="38100" dist="38100" dir="2700000">
                      <a:srgbClr val="C0C0C0"/>
                    </a:outerShdw>
                  </a:effectLst>
                  <a:ea typeface="楷体_GB231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磁盘文件</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8E05948-F5D9-4C90-A82C-D12F05F0E06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4"/>
          <p:cNvSpPr txBox="1">
            <a:spLocks noChangeArrowheads="1"/>
          </p:cNvSpPr>
          <p:nvPr/>
        </p:nvSpPr>
        <p:spPr>
          <a:xfrm>
            <a:off x="1643040" y="1285860"/>
            <a:ext cx="7500958" cy="5072098"/>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lvl1pPr marL="342900" indent="-342900">
              <a:spcBef>
                <a:spcPct val="20000"/>
              </a:spcBef>
              <a:buChar char="–"/>
              <a:defRPr sz="2000" b="1">
                <a:solidFill>
                  <a:schemeClr val="tx1"/>
                </a:solidFill>
                <a:latin typeface="楷体_GB2312"/>
                <a:ea typeface="楷体_GB2312"/>
                <a:cs typeface="楷体_GB2312"/>
              </a:defRPr>
            </a:lvl1pPr>
            <a:lvl2pPr>
              <a:spcBef>
                <a:spcPct val="20000"/>
              </a:spcBef>
              <a:buChar char="–"/>
              <a:defRPr sz="2000" b="1">
                <a:solidFill>
                  <a:schemeClr val="tx1"/>
                </a:solidFill>
                <a:latin typeface="楷体_GB2312"/>
                <a:ea typeface="楷体_GB2312"/>
                <a:cs typeface="楷体_GB2312"/>
              </a:defRPr>
            </a:lvl2pPr>
            <a:lvl3pPr marL="1143000" indent="-228600">
              <a:spcBef>
                <a:spcPct val="20000"/>
              </a:spcBef>
              <a:buChar char="–"/>
              <a:defRPr sz="2000" b="1">
                <a:solidFill>
                  <a:schemeClr val="tx1"/>
                </a:solidFill>
                <a:latin typeface="楷体_GB2312"/>
                <a:ea typeface="楷体_GB2312"/>
                <a:cs typeface="楷体_GB2312"/>
              </a:defRPr>
            </a:lvl3pPr>
            <a:lvl4pPr marL="457200">
              <a:spcBef>
                <a:spcPct val="20000"/>
              </a:spcBef>
              <a:buChar char="–"/>
              <a:defRPr sz="2000" b="1">
                <a:solidFill>
                  <a:schemeClr val="tx1"/>
                </a:solidFill>
                <a:latin typeface="楷体_GB2312"/>
                <a:ea typeface="楷体_GB2312"/>
                <a:cs typeface="楷体_GB2312"/>
              </a:defRPr>
            </a:lvl4pPr>
            <a:lvl5pPr marL="2057400" indent="-228600">
              <a:spcBef>
                <a:spcPct val="20000"/>
              </a:spcBef>
              <a:buChar char="–"/>
              <a:defRPr sz="2000" b="1">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2000" b="1">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2000" b="1">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2000" b="1">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2000" b="1">
                <a:solidFill>
                  <a:schemeClr val="tx1"/>
                </a:solidFill>
                <a:latin typeface="楷体_GB2312"/>
                <a:ea typeface="楷体_GB2312"/>
                <a:cs typeface="楷体_GB2312"/>
              </a:defRPr>
            </a:lvl9pPr>
          </a:lstStyle>
          <a:p>
            <a:pPr marL="342900" marR="0" lvl="0" indent="-342900" algn="l" defTabSz="914400" rtl="0" eaLnBrk="0" fontAlgn="base" latinLnBrk="0" hangingPunct="0">
              <a:lnSpc>
                <a:spcPct val="100000"/>
              </a:lnSpc>
              <a:spcBef>
                <a:spcPct val="0"/>
              </a:spcBef>
              <a:spcAft>
                <a:spcPct val="0"/>
              </a:spcAft>
              <a:buClrTx/>
              <a:buSzTx/>
              <a:buFont typeface="Monotype Sorts"/>
              <a:buChar char="n"/>
              <a:defRPr/>
            </a:pPr>
            <a:r>
              <a:rPr kumimoji="0"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文件定义</a:t>
            </a:r>
          </a:p>
          <a:p>
            <a:pPr marL="457200" marR="0" lvl="3"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文件块的集合</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对应于一个</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关系</a:t>
            </a:r>
            <a:endParaRPr kumimoji="0" lang="en-US" altLang="zh-CN"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Pct val="100000"/>
              <a:buFont typeface="Monotype Sorts"/>
              <a:buChar char="n"/>
              <a:defRPr/>
            </a:pPr>
            <a:r>
              <a:rPr kumimoji="0"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文件</a:t>
            </a:r>
            <a:r>
              <a:rPr kumimoji="1"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种类</a:t>
            </a: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无序文件</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有序文件</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索引文件</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Hash</a:t>
            </a: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文件</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 typeface="Monotype Sorts"/>
              <a:buChar char="n"/>
              <a:defRPr/>
            </a:pPr>
            <a:r>
              <a:rPr kumimoji="0"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楷体_GB2312"/>
              </a:rPr>
              <a:t>文件的存储方法</a:t>
            </a: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连续存储方法</a:t>
            </a:r>
            <a:endParaRPr kumimoji="0" lang="en-US" altLang="zh-CN" sz="2800" b="0" i="0" u="none" strike="noStrike" kern="120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链接存储方法</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索引存储方法</a:t>
            </a:r>
            <a:endPar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磁盘文件</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a:xfrm>
            <a:off x="8763000" y="7016750"/>
            <a:ext cx="381000" cy="228600"/>
          </a:xfrm>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EEA833F-B8AC-40B1-9473-181E4437112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矩形 5"/>
          <p:cNvSpPr/>
          <p:nvPr/>
        </p:nvSpPr>
        <p:spPr bwMode="auto">
          <a:xfrm>
            <a:off x="5143504" y="1387532"/>
            <a:ext cx="2857520" cy="4786346"/>
          </a:xfrm>
          <a:prstGeom prst="rect">
            <a:avLst/>
          </a:prstGeom>
          <a:solidFill>
            <a:srgbClr val="CCFF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7" name="Rectangle 4"/>
          <p:cNvSpPr>
            <a:spLocks noChangeArrowheads="1"/>
          </p:cNvSpPr>
          <p:nvPr/>
        </p:nvSpPr>
        <p:spPr bwMode="auto">
          <a:xfrm>
            <a:off x="1071563" y="1571625"/>
            <a:ext cx="3357563" cy="3857625"/>
          </a:xfrm>
          <a:prstGeom prst="rect">
            <a:avLst/>
          </a:prstGeom>
          <a:noFill/>
          <a:ln w="9525">
            <a:noFill/>
            <a:miter lim="800000"/>
          </a:ln>
          <a:effectLst/>
        </p:spPr>
        <p:txBody>
          <a:bodyPr/>
          <a:lstStyle/>
          <a:p>
            <a:pPr marL="285750" marR="0" lvl="0"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n"/>
              <a:defRPr/>
            </a:pPr>
            <a:r>
              <a:rPr kumimoji="0"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连续存储方法</a:t>
            </a: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按照文件中文件块的顺序把文件存储到连续磁盘块上</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endPar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endParaRP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存取整个文件的效率高</a:t>
            </a:r>
            <a:r>
              <a:rPr kumimoji="0" lang="en-US" altLang="zh-CN"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a:t>
            </a:r>
            <a:endPar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endParaRP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mn-cs"/>
              </a:rPr>
              <a:t>文件扩充困难</a:t>
            </a:r>
            <a:r>
              <a:rPr kumimoji="0"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endParaRPr kumimoji="0"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p:txBody>
      </p:sp>
      <p:pic>
        <p:nvPicPr>
          <p:cNvPr id="58375" name="Picture 3"/>
          <p:cNvPicPr>
            <a:picLocks noChangeAspect="1"/>
          </p:cNvPicPr>
          <p:nvPr/>
        </p:nvPicPr>
        <p:blipFill>
          <a:blip r:embed="rId2"/>
          <a:stretch>
            <a:fillRect/>
          </a:stretch>
        </p:blipFill>
        <p:spPr>
          <a:xfrm>
            <a:off x="5429250" y="1744663"/>
            <a:ext cx="2455863" cy="40655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p:cTn id="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p:cTn id="21"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磁盘文件</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25D37F3B-E807-4146-88A5-94983AF61771}"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矩形 5"/>
          <p:cNvSpPr/>
          <p:nvPr/>
        </p:nvSpPr>
        <p:spPr bwMode="auto">
          <a:xfrm>
            <a:off x="5072066" y="1447543"/>
            <a:ext cx="2857520" cy="4357718"/>
          </a:xfrm>
          <a:prstGeom prst="rect">
            <a:avLst/>
          </a:prstGeom>
          <a:solidFill>
            <a:srgbClr val="CCFF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7" name="Rectangle 5"/>
          <p:cNvSpPr/>
          <p:nvPr/>
        </p:nvSpPr>
        <p:spPr>
          <a:xfrm>
            <a:off x="928688" y="1643063"/>
            <a:ext cx="3857625" cy="3714750"/>
          </a:xfrm>
          <a:prstGeom prst="rect">
            <a:avLst/>
          </a:prstGeom>
          <a:no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285750" marR="0" lvl="0"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n"/>
              <a:defRPr/>
            </a:pPr>
            <a:r>
              <a:rPr kumimoji="0" lang="zh-CN" altLang="en-US" sz="32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链接存储方法</a:t>
            </a: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在每个文件块中增加一个指向下一个文件块所在的磁盘块的地址指针</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便于文件扩充</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读整个文件的速度很慢</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pic>
        <p:nvPicPr>
          <p:cNvPr id="59399" name="Picture 3"/>
          <p:cNvPicPr>
            <a:picLocks noChangeAspect="1"/>
          </p:cNvPicPr>
          <p:nvPr/>
        </p:nvPicPr>
        <p:blipFill>
          <a:blip r:embed="rId2"/>
          <a:stretch>
            <a:fillRect/>
          </a:stretch>
        </p:blipFill>
        <p:spPr>
          <a:xfrm>
            <a:off x="5410200" y="1662113"/>
            <a:ext cx="2233613" cy="37925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p:cTn id="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p:cTn id="21"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磁盘文件</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D545B6-BC79-43E3-B07F-FD8CC0EDDC8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矩形 5"/>
          <p:cNvSpPr/>
          <p:nvPr/>
        </p:nvSpPr>
        <p:spPr bwMode="auto">
          <a:xfrm>
            <a:off x="4532479" y="1379528"/>
            <a:ext cx="4071966" cy="4857784"/>
          </a:xfrm>
          <a:prstGeom prst="rect">
            <a:avLst/>
          </a:prstGeom>
          <a:solidFill>
            <a:srgbClr val="CCFF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7" name="Rectangle 6"/>
          <p:cNvSpPr/>
          <p:nvPr/>
        </p:nvSpPr>
        <p:spPr>
          <a:xfrm>
            <a:off x="357188" y="2071688"/>
            <a:ext cx="3714750" cy="2786063"/>
          </a:xfrm>
          <a:prstGeom prst="rect">
            <a:avLst/>
          </a:prstGeom>
          <a:no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285750" marR="0" lvl="0"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n"/>
              <a:defRPr/>
            </a:pPr>
            <a:r>
              <a:rPr kumimoji="0" lang="zh-CN" altLang="en-US" sz="32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索引存储方法</a:t>
            </a: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在磁盘上存储一个或多个索引块</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每个索引块包含指向文件块的指针</a:t>
            </a:r>
            <a:r>
              <a:rPr kumimoji="0" lang="en-US" altLang="zh-CN"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685800" marR="0" lvl="1" indent="-228600" algn="l" defTabSz="914400" rtl="0" eaLnBrk="0" fontAlgn="base" latinLnBrk="0" hangingPunct="0">
              <a:lnSpc>
                <a:spcPct val="90000"/>
              </a:lnSpc>
              <a:spcBef>
                <a:spcPct val="2000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查询处理高效 </a:t>
            </a:r>
          </a:p>
        </p:txBody>
      </p:sp>
      <p:pic>
        <p:nvPicPr>
          <p:cNvPr id="60423" name="Picture 3"/>
          <p:cNvPicPr>
            <a:picLocks noChangeAspect="1"/>
          </p:cNvPicPr>
          <p:nvPr/>
        </p:nvPicPr>
        <p:blipFill>
          <a:blip r:embed="rId2"/>
          <a:stretch>
            <a:fillRect/>
          </a:stretch>
        </p:blipFill>
        <p:spPr>
          <a:xfrm>
            <a:off x="4746625" y="1593850"/>
            <a:ext cx="3633788" cy="44402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p:cTn id="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7">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缓冲器管理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页面组织</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762000" y="928688"/>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页面组织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页面大小为8KB或者16KB，一般为2的整数次幂 </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一个页面往往包含了多条记录</a:t>
            </a:r>
            <a:endParaRPr kumimoji="1" lang="zh-CN" altLang="en-US" sz="2400" b="0" i="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29" name="图片 28"/>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761765" y="2564937"/>
            <a:ext cx="7536231" cy="332717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定长与变长记录</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827405" y="1066483"/>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定长记录：长度固定，页面中记录数目固定，易于定位一个页面的记录位置</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例如年龄short，学号char（10）</a:t>
            </a:r>
          </a:p>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noProof="0" dirty="0">
                <a:solidFill>
                  <a:srgbClr val="000000"/>
                </a:solidFill>
                <a:latin typeface="华文新魏" panose="02010800040101010101" pitchFamily="2" charset="-122"/>
                <a:ea typeface="华文新魏" panose="02010800040101010101" pitchFamily="2" charset="-122"/>
                <a:sym typeface="+mn-ea"/>
              </a:rPr>
              <a:t>变长记录：长度可变，页面中记录数目不固定，难以直接计算并定位记录位置</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 例如姓名varchar，院系varchar</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endParaRPr kumimoji="1" lang="zh-CN" altLang="en-US" sz="2400" b="0" i="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3" name="图片 2"/>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762000" y="3937000"/>
            <a:ext cx="8057515" cy="22294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定长记录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组织</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827405" y="1066483"/>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页面内组织形式</a:t>
            </a: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endParaRPr kumimoji="1" lang="zh-CN" altLang="en-US" sz="2800" b="0" kern="0" noProof="0" dirty="0">
              <a:solidFill>
                <a:srgbClr val="000000"/>
              </a:solidFill>
              <a:latin typeface="华文新魏" panose="02010800040101010101" pitchFamily="2" charset="-122"/>
              <a:ea typeface="华文新魏" panose="02010800040101010101" pitchFamily="2" charset="-122"/>
              <a:sym typeface="+mn-ea"/>
            </a:endParaRP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 页面头</a:t>
            </a:r>
          </a:p>
          <a:p>
            <a:pPr marL="1257300" marR="0" lvl="2" indent="-342900" algn="just" defTabSz="914400" rtl="0" eaLnBrk="1" fontAlgn="base" latinLnBrk="0" hangingPunct="1">
              <a:lnSpc>
                <a:spcPct val="100000"/>
              </a:lnSpc>
              <a:spcBef>
                <a:spcPct val="20000"/>
              </a:spcBef>
              <a:spcAft>
                <a:spcPct val="0"/>
              </a:spcAft>
              <a:buClr>
                <a:srgbClr val="000000"/>
              </a:buClr>
              <a:buSzPct val="75000"/>
              <a:buFont typeface="Wingdings" panose="05000000000000000000" charset="0"/>
              <a:buChar char="ü"/>
              <a:defRPr/>
            </a:pP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记录数量</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Checksum：防止读写错误</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上下页面指针（PageID）</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页面在文件的offset</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页面类型：索引、数据</a:t>
            </a:r>
            <a:r>
              <a:rPr kumimoji="1" lang="en-US" altLang="zh-CN"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r>
              <a:rPr kumimoji="1" lang="zh-CN" altLang="en-US" sz="18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空闲空间</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sz="24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记录内容</a:t>
            </a:r>
          </a:p>
        </p:txBody>
      </p:sp>
      <p:pic>
        <p:nvPicPr>
          <p:cNvPr id="7" name="图片 6"/>
          <p:cNvPicPr>
            <a:picLocks noChangeAspect="1"/>
          </p:cNvPicPr>
          <p:nvPr>
            <p:custDataLst>
              <p:tags r:id="rId2"/>
            </p:custDataLst>
          </p:nvPr>
        </p:nvPicPr>
        <p:blipFill>
          <a:blip r:embed="rId5"/>
          <a:stretch>
            <a:fillRect/>
          </a:stretch>
        </p:blipFill>
        <p:spPr>
          <a:xfrm>
            <a:off x="1258570" y="3140710"/>
            <a:ext cx="6574155" cy="2214880"/>
          </a:xfrm>
          <a:prstGeom prst="rect">
            <a:avLst/>
          </a:prstGeom>
        </p:spPr>
      </p:pic>
      <p:pic>
        <p:nvPicPr>
          <p:cNvPr id="9" name="图片 8"/>
          <p:cNvPicPr>
            <a:picLocks noChangeAspect="1"/>
          </p:cNvPicPr>
          <p:nvPr>
            <p:custDataLst>
              <p:tags r:id="rId3"/>
            </p:custDataLst>
          </p:nvPr>
        </p:nvPicPr>
        <p:blipFill rotWithShape="1">
          <a:blip r:embed="rId6">
            <a:extLst>
              <a:ext uri="{28A0092B-C50C-407E-A947-70E740481C1C}">
                <a14:useLocalDpi xmlns:a14="http://schemas.microsoft.com/office/drawing/2010/main" val="0"/>
              </a:ext>
            </a:extLst>
          </a:blip>
          <a:srcRect r="17205" b="56990"/>
          <a:stretch>
            <a:fillRect/>
          </a:stretch>
        </p:blipFill>
        <p:spPr>
          <a:xfrm>
            <a:off x="1835785" y="5589270"/>
            <a:ext cx="5995035" cy="796925"/>
          </a:xfrm>
          <a:prstGeom prst="rect">
            <a:avLst/>
          </a:prstGeom>
        </p:spPr>
      </p:pic>
      <p:cxnSp>
        <p:nvCxnSpPr>
          <p:cNvPr id="10" name="直接箭头连接符 9"/>
          <p:cNvCxnSpPr/>
          <p:nvPr/>
        </p:nvCxnSpPr>
        <p:spPr>
          <a:xfrm>
            <a:off x="2317115" y="4765675"/>
            <a:ext cx="310515" cy="1111250"/>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定长记录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插入</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删除</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更新</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827405" y="1066483"/>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4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Bitmap位图：标记记录是否存在</a:t>
            </a:r>
          </a:p>
          <a:p>
            <a:pPr marL="342900" marR="0" indent="-342900" algn="just" defTabSz="914400">
              <a:spcBef>
                <a:spcPct val="20000"/>
              </a:spcBef>
              <a:buClr>
                <a:srgbClr val="009999"/>
              </a:buClr>
              <a:buSzPct val="50000"/>
              <a:buFont typeface="Monotype Sorts" pitchFamily="2" charset="2"/>
              <a:buChar char="n"/>
              <a:defRPr/>
            </a:pPr>
            <a:r>
              <a:rPr kumimoji="1" lang="zh-CN" altLang="en-US" sz="24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Insert插入：找到第一个空槽</a:t>
            </a:r>
          </a:p>
          <a:p>
            <a:pPr marL="342900" marR="0" indent="-342900" algn="just" defTabSz="914400">
              <a:spcBef>
                <a:spcPct val="20000"/>
              </a:spcBef>
              <a:buClr>
                <a:srgbClr val="009999"/>
              </a:buClr>
              <a:buSzPct val="50000"/>
              <a:buFont typeface="Monotype Sorts" pitchFamily="2" charset="2"/>
              <a:buChar char="n"/>
              <a:defRPr/>
            </a:pPr>
            <a:r>
              <a:rPr kumimoji="1" lang="zh-CN" altLang="en-US" sz="24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Delete删除：清楚槽标志位</a:t>
            </a:r>
          </a:p>
          <a:p>
            <a:pPr marL="342900" marR="0" indent="-342900" algn="just" defTabSz="914400">
              <a:spcBef>
                <a:spcPct val="20000"/>
              </a:spcBef>
              <a:buClr>
                <a:srgbClr val="009999"/>
              </a:buClr>
              <a:buSzPct val="50000"/>
              <a:buFont typeface="Monotype Sorts" pitchFamily="2" charset="2"/>
              <a:buChar char="n"/>
              <a:defRPr/>
            </a:pPr>
            <a:r>
              <a:rPr kumimoji="1" lang="zh-CN" altLang="en-US" sz="24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Bitmap数目根据页面大小和记录长度计算</a:t>
            </a:r>
            <a:endParaRPr kumimoji="1" lang="zh-CN" altLang="en-US" sz="2400"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endParaRPr>
          </a:p>
        </p:txBody>
      </p:sp>
      <p:grpSp>
        <p:nvGrpSpPr>
          <p:cNvPr id="41" name="组合 40"/>
          <p:cNvGrpSpPr/>
          <p:nvPr/>
        </p:nvGrpSpPr>
        <p:grpSpPr>
          <a:xfrm>
            <a:off x="2653665" y="3023870"/>
            <a:ext cx="5182870" cy="3368675"/>
            <a:chOff x="2322558" y="1132450"/>
            <a:chExt cx="5246144" cy="3258575"/>
          </a:xfrm>
        </p:grpSpPr>
        <p:sp>
          <p:nvSpPr>
            <p:cNvPr id="3" name="Folded Corner 11"/>
            <p:cNvSpPr/>
            <p:nvPr>
              <p:custDataLst>
                <p:tags r:id="rId2"/>
              </p:custDataLst>
            </p:nvPr>
          </p:nvSpPr>
          <p:spPr bwMode="auto">
            <a:xfrm>
              <a:off x="2362200" y="1674813"/>
              <a:ext cx="4370388" cy="2716212"/>
            </a:xfrm>
            <a:prstGeom prst="foldedCorner">
              <a:avLst/>
            </a:prstGeom>
            <a:solidFill>
              <a:schemeClr val="bg1">
                <a:lumMod val="50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anchor="ctr" anchorCtr="1"/>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3600" dirty="0">
                <a:solidFill>
                  <a:schemeClr val="bg1"/>
                </a:solidFill>
                <a:latin typeface="微软雅黑" panose="020B0503020204020204" pitchFamily="82" charset="2"/>
                <a:ea typeface="微软雅黑" panose="020B0503020204020204" pitchFamily="82" charset="2"/>
              </a:endParaRPr>
            </a:p>
          </p:txBody>
        </p:sp>
        <p:sp>
          <p:nvSpPr>
            <p:cNvPr id="8" name="Rectangle 1"/>
            <p:cNvSpPr/>
            <p:nvPr>
              <p:custDataLst>
                <p:tags r:id="rId3"/>
              </p:custDataLst>
            </p:nvPr>
          </p:nvSpPr>
          <p:spPr>
            <a:xfrm>
              <a:off x="2362200" y="1674813"/>
              <a:ext cx="4370388" cy="534987"/>
            </a:xfrm>
            <a:prstGeom prst="rect">
              <a:avLst/>
            </a:prstGeom>
            <a:solidFill>
              <a:srgbClr val="00B0F0"/>
            </a:solidFill>
          </p:spPr>
          <p:style>
            <a:lnRef idx="3">
              <a:schemeClr val="lt1"/>
            </a:lnRef>
            <a:fillRef idx="1">
              <a:schemeClr val="accent3"/>
            </a:fillRef>
            <a:effectRef idx="1">
              <a:schemeClr val="accent3"/>
            </a:effectRef>
            <a:fontRef idx="minor">
              <a:schemeClr val="lt1"/>
            </a:fontRef>
          </p:style>
          <p:txBody>
            <a:bodyPr anchor="ctr"/>
            <a:lstStyle/>
            <a:p>
              <a:pPr>
                <a:defRPr/>
              </a:pPr>
              <a:r>
                <a:rPr lang="en-US" sz="2000" dirty="0" err="1">
                  <a:latin typeface="微软雅黑" panose="020B0503020204020204" pitchFamily="82" charset="2"/>
                  <a:ea typeface="微软雅黑" panose="020B0503020204020204" pitchFamily="82" charset="2"/>
                </a:rPr>
                <a:t>页头</a:t>
              </a:r>
              <a:endParaRPr lang="en-US" sz="2000" dirty="0">
                <a:latin typeface="微软雅黑" panose="020B0503020204020204" pitchFamily="82" charset="2"/>
                <a:ea typeface="微软雅黑" panose="020B0503020204020204" pitchFamily="82" charset="2"/>
              </a:endParaRPr>
            </a:p>
          </p:txBody>
        </p:sp>
        <p:grpSp>
          <p:nvGrpSpPr>
            <p:cNvPr id="11" name="Group 33"/>
            <p:cNvGrpSpPr/>
            <p:nvPr/>
          </p:nvGrpSpPr>
          <p:grpSpPr bwMode="auto">
            <a:xfrm>
              <a:off x="2362200" y="2212975"/>
              <a:ext cx="2462213" cy="530225"/>
              <a:chOff x="4142425" y="1143000"/>
              <a:chExt cx="2403930" cy="504825"/>
            </a:xfrm>
          </p:grpSpPr>
          <p:sp>
            <p:nvSpPr>
              <p:cNvPr id="12" name="Rectangle 34"/>
              <p:cNvSpPr/>
              <p:nvPr>
                <p:custDataLst>
                  <p:tags r:id="rId28"/>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bg1"/>
                    </a:solidFill>
                    <a:latin typeface="微软雅黑" panose="020B0503020204020204" pitchFamily="82" charset="2"/>
                    <a:ea typeface="微软雅黑" panose="020B0503020204020204" pitchFamily="82" charset="2"/>
                  </a:rPr>
                  <a:t>记录</a:t>
                </a:r>
                <a:r>
                  <a:rPr lang="en-US" altLang="zh-CN" sz="2000" dirty="0">
                    <a:solidFill>
                      <a:schemeClr val="bg1"/>
                    </a:solidFill>
                    <a:latin typeface="微软雅黑" panose="020B0503020204020204" pitchFamily="82" charset="2"/>
                    <a:ea typeface="微软雅黑" panose="020B0503020204020204" pitchFamily="82" charset="2"/>
                  </a:rPr>
                  <a:t>1</a:t>
                </a:r>
                <a:endParaRPr lang="en-US" sz="2000" dirty="0">
                  <a:solidFill>
                    <a:schemeClr val="bg1"/>
                  </a:solidFill>
                  <a:latin typeface="微软雅黑" panose="020B0503020204020204" pitchFamily="82" charset="2"/>
                  <a:ea typeface="微软雅黑" panose="020B0503020204020204" pitchFamily="82" charset="2"/>
                </a:endParaRPr>
              </a:p>
            </p:txBody>
          </p:sp>
          <p:cxnSp>
            <p:nvCxnSpPr>
              <p:cNvPr id="13" name="Straight Connector 4"/>
              <p:cNvCxnSpPr>
                <a:cxnSpLocks noChangeShapeType="1"/>
              </p:cNvCxnSpPr>
              <p:nvPr>
                <p:custDataLst>
                  <p:tags r:id="rId29"/>
                </p:custDataLst>
              </p:nvPr>
            </p:nvCxnSpPr>
            <p:spPr bwMode="auto">
              <a:xfrm>
                <a:off x="5174673" y="1395413"/>
                <a:ext cx="1274036"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14" name="Group 36"/>
            <p:cNvGrpSpPr/>
            <p:nvPr/>
          </p:nvGrpSpPr>
          <p:grpSpPr bwMode="auto">
            <a:xfrm>
              <a:off x="4824413" y="2217738"/>
              <a:ext cx="1912937" cy="530225"/>
              <a:chOff x="4142425" y="1143000"/>
              <a:chExt cx="2403930" cy="504825"/>
            </a:xfrm>
          </p:grpSpPr>
          <p:sp>
            <p:nvSpPr>
              <p:cNvPr id="15" name="Rectangle 37"/>
              <p:cNvSpPr/>
              <p:nvPr>
                <p:custDataLst>
                  <p:tags r:id="rId26"/>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bg1"/>
                    </a:solidFill>
                    <a:latin typeface="微软雅黑" panose="020B0503020204020204" pitchFamily="82" charset="2"/>
                    <a:ea typeface="微软雅黑" panose="020B0503020204020204" pitchFamily="82" charset="2"/>
                  </a:rPr>
                  <a:t>记录</a:t>
                </a:r>
                <a:r>
                  <a:rPr lang="en-US" altLang="zh-CN" sz="2000" dirty="0">
                    <a:solidFill>
                      <a:schemeClr val="bg1"/>
                    </a:solidFill>
                    <a:latin typeface="微软雅黑" panose="020B0503020204020204" pitchFamily="82" charset="2"/>
                    <a:ea typeface="微软雅黑" panose="020B0503020204020204" pitchFamily="82" charset="2"/>
                  </a:rPr>
                  <a:t>2</a:t>
                </a:r>
                <a:endParaRPr lang="en-US" sz="2000" dirty="0">
                  <a:solidFill>
                    <a:schemeClr val="bg1"/>
                  </a:solidFill>
                  <a:latin typeface="微软雅黑" panose="020B0503020204020204" pitchFamily="82" charset="2"/>
                  <a:ea typeface="微软雅黑" panose="020B0503020204020204" pitchFamily="82" charset="2"/>
                </a:endParaRPr>
              </a:p>
            </p:txBody>
          </p:sp>
          <p:cxnSp>
            <p:nvCxnSpPr>
              <p:cNvPr id="16" name="Straight Connector 4"/>
              <p:cNvCxnSpPr>
                <a:cxnSpLocks noChangeShapeType="1"/>
              </p:cNvCxnSpPr>
              <p:nvPr>
                <p:custDataLst>
                  <p:tags r:id="rId27"/>
                </p:custDataLst>
              </p:nvPr>
            </p:nvCxnSpPr>
            <p:spPr bwMode="auto">
              <a:xfrm flipV="1">
                <a:off x="5409226" y="1395412"/>
                <a:ext cx="923669" cy="0"/>
              </a:xfrm>
              <a:prstGeom prst="line">
                <a:avLst/>
              </a:prstGeom>
              <a:ln>
                <a:headEnd type="oval" w="med" len="med"/>
                <a:tailEnd type="none" w="med" len="med"/>
              </a:ln>
            </p:spPr>
            <p:style>
              <a:lnRef idx="3">
                <a:schemeClr val="lt1"/>
              </a:lnRef>
              <a:fillRef idx="1">
                <a:schemeClr val="accent2"/>
              </a:fillRef>
              <a:effectRef idx="1">
                <a:schemeClr val="accent2"/>
              </a:effectRef>
              <a:fontRef idx="minor">
                <a:schemeClr val="lt1"/>
              </a:fontRef>
            </p:style>
          </p:cxnSp>
        </p:grpSp>
        <p:grpSp>
          <p:nvGrpSpPr>
            <p:cNvPr id="17" name="Group 39"/>
            <p:cNvGrpSpPr/>
            <p:nvPr/>
          </p:nvGrpSpPr>
          <p:grpSpPr bwMode="auto">
            <a:xfrm>
              <a:off x="2357438" y="2743200"/>
              <a:ext cx="779462" cy="531813"/>
              <a:chOff x="4142425" y="1143000"/>
              <a:chExt cx="2403930" cy="504825"/>
            </a:xfrm>
          </p:grpSpPr>
          <p:sp>
            <p:nvSpPr>
              <p:cNvPr id="18" name="Rectangle 40"/>
              <p:cNvSpPr/>
              <p:nvPr>
                <p:custDataLst>
                  <p:tags r:id="rId24"/>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dirty="0">
                  <a:solidFill>
                    <a:schemeClr val="bg1"/>
                  </a:solidFill>
                  <a:latin typeface="微软雅黑" panose="020B0503020204020204" pitchFamily="82" charset="2"/>
                  <a:ea typeface="微软雅黑" panose="020B0503020204020204" pitchFamily="82" charset="2"/>
                </a:endParaRPr>
              </a:p>
            </p:txBody>
          </p:sp>
          <p:cxnSp>
            <p:nvCxnSpPr>
              <p:cNvPr id="19" name="Straight Connector 4"/>
              <p:cNvCxnSpPr>
                <a:cxnSpLocks noChangeShapeType="1"/>
              </p:cNvCxnSpPr>
              <p:nvPr>
                <p:custDataLst>
                  <p:tags r:id="rId25"/>
                </p:custDataLst>
              </p:nvPr>
            </p:nvCxnSpPr>
            <p:spPr bwMode="auto">
              <a:xfrm>
                <a:off x="4627127" y="1393152"/>
                <a:ext cx="1537341" cy="0"/>
              </a:xfrm>
              <a:prstGeom prst="line">
                <a:avLst/>
              </a:prstGeom>
              <a:ln>
                <a:headEnd type="none"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20" name="Group 42"/>
            <p:cNvGrpSpPr/>
            <p:nvPr/>
          </p:nvGrpSpPr>
          <p:grpSpPr bwMode="auto">
            <a:xfrm>
              <a:off x="3146896" y="2744078"/>
              <a:ext cx="2462798" cy="504825"/>
              <a:chOff x="4162940" y="1193222"/>
              <a:chExt cx="2403930" cy="504825"/>
            </a:xfrm>
            <a:solidFill>
              <a:srgbClr val="74B5DE"/>
            </a:solidFill>
          </p:grpSpPr>
          <p:sp>
            <p:nvSpPr>
              <p:cNvPr id="21" name="Rectangle 43"/>
              <p:cNvSpPr/>
              <p:nvPr>
                <p:custDataLst>
                  <p:tags r:id="rId22"/>
                </p:custDataLst>
              </p:nvPr>
            </p:nvSpPr>
            <p:spPr bwMode="auto">
              <a:xfrm>
                <a:off x="4162940" y="1193222"/>
                <a:ext cx="2403930" cy="504825"/>
              </a:xfrm>
              <a:prstGeom prst="rect">
                <a:avLst/>
              </a:prstGeom>
              <a:grp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tx1"/>
                    </a:solidFill>
                    <a:latin typeface="微软雅黑" panose="020B0503020204020204" pitchFamily="82" charset="2"/>
                    <a:ea typeface="微软雅黑" panose="020B0503020204020204" pitchFamily="82" charset="2"/>
                  </a:rPr>
                  <a:t>记录</a:t>
                </a:r>
                <a:r>
                  <a:rPr lang="en-US" altLang="zh-CN" sz="2000" dirty="0">
                    <a:solidFill>
                      <a:schemeClr val="tx1"/>
                    </a:solidFill>
                    <a:latin typeface="微软雅黑" panose="020B0503020204020204" pitchFamily="82" charset="2"/>
                    <a:ea typeface="微软雅黑" panose="020B0503020204020204" pitchFamily="82" charset="2"/>
                  </a:rPr>
                  <a:t>3</a:t>
                </a:r>
                <a:endParaRPr lang="en-US" sz="2000" dirty="0">
                  <a:solidFill>
                    <a:schemeClr val="tx1"/>
                  </a:solidFill>
                  <a:latin typeface="微软雅黑" panose="020B0503020204020204" pitchFamily="82" charset="2"/>
                  <a:ea typeface="微软雅黑" panose="020B0503020204020204" pitchFamily="82" charset="2"/>
                </a:endParaRPr>
              </a:p>
            </p:txBody>
          </p:sp>
          <p:cxnSp>
            <p:nvCxnSpPr>
              <p:cNvPr id="22" name="Straight Connector 4"/>
              <p:cNvCxnSpPr>
                <a:cxnSpLocks noChangeShapeType="1"/>
              </p:cNvCxnSpPr>
              <p:nvPr>
                <p:custDataLst>
                  <p:tags r:id="rId23"/>
                </p:custDataLst>
              </p:nvPr>
            </p:nvCxnSpPr>
            <p:spPr bwMode="auto">
              <a:xfrm>
                <a:off x="5178435" y="1445634"/>
                <a:ext cx="1274618" cy="0"/>
              </a:xfrm>
              <a:prstGeom prst="line">
                <a:avLst/>
              </a:prstGeom>
              <a:grpFill/>
              <a:ln>
                <a:solidFill>
                  <a:schemeClr val="bg1">
                    <a:lumMod val="75000"/>
                  </a:schemeClr>
                </a:solidFill>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23" name="Group 45"/>
            <p:cNvGrpSpPr/>
            <p:nvPr/>
          </p:nvGrpSpPr>
          <p:grpSpPr bwMode="auto">
            <a:xfrm>
              <a:off x="5580063" y="2741613"/>
              <a:ext cx="1157287" cy="530225"/>
              <a:chOff x="4142425" y="1143000"/>
              <a:chExt cx="2403930" cy="504825"/>
            </a:xfrm>
          </p:grpSpPr>
          <p:sp>
            <p:nvSpPr>
              <p:cNvPr id="24" name="Rectangle 46"/>
              <p:cNvSpPr/>
              <p:nvPr>
                <p:custDataLst>
                  <p:tags r:id="rId20"/>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bg1"/>
                    </a:solidFill>
                    <a:latin typeface="微软雅黑" panose="020B0503020204020204" pitchFamily="82" charset="2"/>
                    <a:ea typeface="微软雅黑" panose="020B0503020204020204" pitchFamily="82" charset="2"/>
                  </a:rPr>
                  <a:t>记录</a:t>
                </a:r>
                <a:r>
                  <a:rPr lang="en-US" altLang="zh-CN" sz="2000" dirty="0">
                    <a:solidFill>
                      <a:schemeClr val="bg1"/>
                    </a:solidFill>
                    <a:latin typeface="微软雅黑" panose="020B0503020204020204" pitchFamily="82" charset="2"/>
                    <a:ea typeface="微软雅黑" panose="020B0503020204020204" pitchFamily="82" charset="2"/>
                  </a:rPr>
                  <a:t>4</a:t>
                </a:r>
                <a:endParaRPr lang="en-US" sz="2000" dirty="0">
                  <a:solidFill>
                    <a:schemeClr val="bg1"/>
                  </a:solidFill>
                  <a:latin typeface="微软雅黑" panose="020B0503020204020204" pitchFamily="82" charset="2"/>
                  <a:ea typeface="微软雅黑" panose="020B0503020204020204" pitchFamily="82" charset="2"/>
                </a:endParaRPr>
              </a:p>
            </p:txBody>
          </p:sp>
          <p:cxnSp>
            <p:nvCxnSpPr>
              <p:cNvPr id="25" name="Straight Connector 4"/>
              <p:cNvCxnSpPr>
                <a:cxnSpLocks noChangeShapeType="1"/>
              </p:cNvCxnSpPr>
              <p:nvPr>
                <p:custDataLst>
                  <p:tags r:id="rId21"/>
                </p:custDataLst>
              </p:nvPr>
            </p:nvCxnSpPr>
            <p:spPr bwMode="auto">
              <a:xfrm>
                <a:off x="6193516" y="1395412"/>
                <a:ext cx="260507" cy="0"/>
              </a:xfrm>
              <a:prstGeom prst="line">
                <a:avLst/>
              </a:prstGeom>
              <a:ln>
                <a:headEnd type="oval" w="med" len="med"/>
                <a:tailEnd type="none" w="med" len="med"/>
              </a:ln>
            </p:spPr>
            <p:style>
              <a:lnRef idx="3">
                <a:schemeClr val="lt1"/>
              </a:lnRef>
              <a:fillRef idx="1">
                <a:schemeClr val="accent2"/>
              </a:fillRef>
              <a:effectRef idx="1">
                <a:schemeClr val="accent2"/>
              </a:effectRef>
              <a:fontRef idx="minor">
                <a:schemeClr val="lt1"/>
              </a:fontRef>
            </p:style>
          </p:cxnSp>
        </p:grpSp>
        <p:grpSp>
          <p:nvGrpSpPr>
            <p:cNvPr id="26" name="Group 48"/>
            <p:cNvGrpSpPr/>
            <p:nvPr/>
          </p:nvGrpSpPr>
          <p:grpSpPr bwMode="auto">
            <a:xfrm>
              <a:off x="2351088" y="3263900"/>
              <a:ext cx="1243012" cy="530225"/>
              <a:chOff x="4142425" y="1143000"/>
              <a:chExt cx="2403930" cy="504825"/>
            </a:xfrm>
          </p:grpSpPr>
          <p:sp>
            <p:nvSpPr>
              <p:cNvPr id="27" name="Rectangle 49"/>
              <p:cNvSpPr/>
              <p:nvPr>
                <p:custDataLst>
                  <p:tags r:id="rId18"/>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dirty="0">
                  <a:solidFill>
                    <a:schemeClr val="bg1"/>
                  </a:solidFill>
                  <a:latin typeface="微软雅黑" panose="020B0503020204020204" pitchFamily="82" charset="2"/>
                  <a:ea typeface="微软雅黑" panose="020B0503020204020204" pitchFamily="82" charset="2"/>
                </a:endParaRPr>
              </a:p>
            </p:txBody>
          </p:sp>
          <p:cxnSp>
            <p:nvCxnSpPr>
              <p:cNvPr id="29" name="Straight Connector 4"/>
              <p:cNvCxnSpPr>
                <a:cxnSpLocks noChangeShapeType="1"/>
              </p:cNvCxnSpPr>
              <p:nvPr>
                <p:custDataLst>
                  <p:tags r:id="rId19"/>
                </p:custDataLst>
              </p:nvPr>
            </p:nvCxnSpPr>
            <p:spPr bwMode="auto">
              <a:xfrm>
                <a:off x="4458650" y="1401459"/>
                <a:ext cx="1753059" cy="0"/>
              </a:xfrm>
              <a:prstGeom prst="line">
                <a:avLst/>
              </a:prstGeom>
              <a:ln>
                <a:headEnd type="none"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30" name="Group 52"/>
            <p:cNvGrpSpPr/>
            <p:nvPr/>
          </p:nvGrpSpPr>
          <p:grpSpPr bwMode="auto">
            <a:xfrm>
              <a:off x="3594100" y="3268663"/>
              <a:ext cx="2462213" cy="530225"/>
              <a:chOff x="4142425" y="1143000"/>
              <a:chExt cx="2403930" cy="504825"/>
            </a:xfrm>
          </p:grpSpPr>
          <p:sp>
            <p:nvSpPr>
              <p:cNvPr id="31" name="Rectangle 53"/>
              <p:cNvSpPr/>
              <p:nvPr>
                <p:custDataLst>
                  <p:tags r:id="rId16"/>
                </p:custDataLst>
              </p:nvPr>
            </p:nvSpPr>
            <p:spPr bwMode="auto">
              <a:xfrm>
                <a:off x="4142425" y="1143000"/>
                <a:ext cx="2403930" cy="504825"/>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solidFill>
                      <a:schemeClr val="bg1"/>
                    </a:solidFill>
                    <a:latin typeface="微软雅黑" panose="020B0503020204020204" pitchFamily="82" charset="2"/>
                    <a:ea typeface="微软雅黑" panose="020B0503020204020204" pitchFamily="82" charset="2"/>
                  </a:rPr>
                  <a:t>记录</a:t>
                </a:r>
                <a:r>
                  <a:rPr lang="en-US" altLang="zh-CN" sz="2000" dirty="0">
                    <a:solidFill>
                      <a:schemeClr val="bg1"/>
                    </a:solidFill>
                    <a:latin typeface="微软雅黑" panose="020B0503020204020204" pitchFamily="82" charset="2"/>
                    <a:ea typeface="微软雅黑" panose="020B0503020204020204" pitchFamily="82" charset="2"/>
                  </a:rPr>
                  <a:t>5</a:t>
                </a:r>
                <a:endParaRPr lang="en-US" sz="2000" dirty="0">
                  <a:solidFill>
                    <a:schemeClr val="bg1"/>
                  </a:solidFill>
                  <a:latin typeface="微软雅黑" panose="020B0503020204020204" pitchFamily="82" charset="2"/>
                  <a:ea typeface="微软雅黑" panose="020B0503020204020204" pitchFamily="82" charset="2"/>
                </a:endParaRPr>
              </a:p>
            </p:txBody>
          </p:sp>
          <p:cxnSp>
            <p:nvCxnSpPr>
              <p:cNvPr id="32" name="Straight Connector 4"/>
              <p:cNvCxnSpPr>
                <a:cxnSpLocks noChangeShapeType="1"/>
              </p:cNvCxnSpPr>
              <p:nvPr>
                <p:custDataLst>
                  <p:tags r:id="rId17"/>
                </p:custDataLst>
              </p:nvPr>
            </p:nvCxnSpPr>
            <p:spPr bwMode="auto">
              <a:xfrm>
                <a:off x="5174673" y="1395412"/>
                <a:ext cx="1274036"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sp>
          <p:nvSpPr>
            <p:cNvPr id="33" name="Rectangle 2"/>
            <p:cNvSpPr/>
            <p:nvPr>
              <p:custDataLst>
                <p:tags r:id="rId4"/>
              </p:custDataLst>
            </p:nvPr>
          </p:nvSpPr>
          <p:spPr>
            <a:xfrm>
              <a:off x="3998913" y="1755775"/>
              <a:ext cx="152400" cy="366713"/>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4" name="Rectangle 51"/>
            <p:cNvSpPr/>
            <p:nvPr>
              <p:custDataLst>
                <p:tags r:id="rId5"/>
              </p:custDataLst>
            </p:nvPr>
          </p:nvSpPr>
          <p:spPr>
            <a:xfrm>
              <a:off x="4303713" y="1755775"/>
              <a:ext cx="152400" cy="366713"/>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5" name="Rectangle 55"/>
            <p:cNvSpPr/>
            <p:nvPr>
              <p:custDataLst>
                <p:tags r:id="rId6"/>
              </p:custDataLst>
            </p:nvPr>
          </p:nvSpPr>
          <p:spPr>
            <a:xfrm>
              <a:off x="4608513" y="1755775"/>
              <a:ext cx="152400" cy="366713"/>
            </a:xfrm>
            <a:prstGeom prst="rect">
              <a:avLst/>
            </a:prstGeom>
            <a:solidFill>
              <a:srgbClr val="74B5DE"/>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6" name="Rectangle 56"/>
            <p:cNvSpPr/>
            <p:nvPr>
              <p:custDataLst>
                <p:tags r:id="rId7"/>
              </p:custDataLst>
            </p:nvPr>
          </p:nvSpPr>
          <p:spPr>
            <a:xfrm>
              <a:off x="4913313" y="1755775"/>
              <a:ext cx="152400" cy="366713"/>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7" name="Rectangle 57"/>
            <p:cNvSpPr/>
            <p:nvPr>
              <p:custDataLst>
                <p:tags r:id="rId8"/>
              </p:custDataLst>
            </p:nvPr>
          </p:nvSpPr>
          <p:spPr>
            <a:xfrm>
              <a:off x="5218113" y="1755775"/>
              <a:ext cx="152400" cy="366713"/>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8" name="Rectangle 58"/>
            <p:cNvSpPr/>
            <p:nvPr>
              <p:custDataLst>
                <p:tags r:id="rId9"/>
              </p:custDataLst>
            </p:nvPr>
          </p:nvSpPr>
          <p:spPr>
            <a:xfrm>
              <a:off x="5522913" y="1755775"/>
              <a:ext cx="152400" cy="366713"/>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39" name="Rectangle 59"/>
            <p:cNvSpPr/>
            <p:nvPr>
              <p:custDataLst>
                <p:tags r:id="rId10"/>
              </p:custDataLst>
            </p:nvPr>
          </p:nvSpPr>
          <p:spPr>
            <a:xfrm>
              <a:off x="5827713" y="1755775"/>
              <a:ext cx="152400" cy="366713"/>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40" name="Rectangle 60"/>
            <p:cNvSpPr/>
            <p:nvPr>
              <p:custDataLst>
                <p:tags r:id="rId11"/>
              </p:custDataLst>
            </p:nvPr>
          </p:nvSpPr>
          <p:spPr>
            <a:xfrm>
              <a:off x="6132513" y="1755775"/>
              <a:ext cx="152400" cy="366713"/>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42" name="Rectangle 61"/>
            <p:cNvSpPr/>
            <p:nvPr>
              <p:custDataLst>
                <p:tags r:id="rId12"/>
              </p:custDataLst>
            </p:nvPr>
          </p:nvSpPr>
          <p:spPr>
            <a:xfrm>
              <a:off x="6437313" y="1755775"/>
              <a:ext cx="152400" cy="366713"/>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dirty="0">
                <a:latin typeface="微软雅黑" panose="020B0503020204020204" pitchFamily="82" charset="2"/>
                <a:ea typeface="微软雅黑" panose="020B0503020204020204" pitchFamily="82" charset="2"/>
              </a:endParaRPr>
            </a:p>
          </p:txBody>
        </p:sp>
        <p:sp>
          <p:nvSpPr>
            <p:cNvPr id="43" name="TextBox 3"/>
            <p:cNvSpPr txBox="1">
              <a:spLocks noChangeArrowheads="1"/>
            </p:cNvSpPr>
            <p:nvPr>
              <p:custDataLst>
                <p:tags r:id="rId13"/>
              </p:custDataLst>
            </p:nvPr>
          </p:nvSpPr>
          <p:spPr bwMode="auto">
            <a:xfrm>
              <a:off x="6791325" y="1725613"/>
              <a:ext cx="777377" cy="26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a:solidFill>
                    <a:schemeClr val="tx2"/>
                  </a:solidFill>
                  <a:latin typeface="微软雅黑" panose="020B0503020204020204" pitchFamily="82" charset="2"/>
                  <a:ea typeface="微软雅黑" panose="020B0503020204020204" pitchFamily="82" charset="2"/>
                </a:rPr>
                <a:t>Bitmap</a:t>
              </a:r>
            </a:p>
          </p:txBody>
        </p:sp>
        <p:sp>
          <p:nvSpPr>
            <p:cNvPr id="44" name="TextBox 62"/>
            <p:cNvSpPr txBox="1">
              <a:spLocks noChangeArrowheads="1"/>
            </p:cNvSpPr>
            <p:nvPr>
              <p:custDataLst>
                <p:tags r:id="rId14"/>
              </p:custDataLst>
            </p:nvPr>
          </p:nvSpPr>
          <p:spPr bwMode="auto">
            <a:xfrm>
              <a:off x="2322558" y="1132450"/>
              <a:ext cx="3962309" cy="38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tx2"/>
                  </a:solidFill>
                  <a:latin typeface="微软雅黑" panose="020B0503020204020204" pitchFamily="82" charset="2"/>
                  <a:ea typeface="微软雅黑" panose="020B0503020204020204" pitchFamily="82" charset="2"/>
                </a:rPr>
                <a:t>记录</a:t>
              </a:r>
              <a:r>
                <a:rPr lang="en-US" altLang="zh-CN" dirty="0">
                  <a:solidFill>
                    <a:schemeClr val="tx2"/>
                  </a:solidFill>
                  <a:latin typeface="微软雅黑" panose="020B0503020204020204" pitchFamily="82" charset="2"/>
                  <a:ea typeface="微软雅黑" panose="020B0503020204020204" pitchFamily="82" charset="2"/>
                </a:rPr>
                <a:t>:</a:t>
              </a:r>
              <a:r>
                <a:rPr lang="zh-CN" altLang="en-US" dirty="0">
                  <a:solidFill>
                    <a:schemeClr val="tx2"/>
                  </a:solidFill>
                  <a:latin typeface="微软雅黑" panose="020B0503020204020204" pitchFamily="82" charset="2"/>
                  <a:ea typeface="微软雅黑" panose="020B0503020204020204" pitchFamily="82" charset="2"/>
                </a:rPr>
                <a:t> </a:t>
              </a:r>
              <a:r>
                <a:rPr lang="en-US" altLang="zh-CN" dirty="0">
                  <a:solidFill>
                    <a:schemeClr val="tx2"/>
                  </a:solidFill>
                  <a:latin typeface="微软雅黑" panose="020B0503020204020204" pitchFamily="82" charset="2"/>
                  <a:ea typeface="微软雅黑" panose="020B0503020204020204" pitchFamily="82" charset="2"/>
                </a:rPr>
                <a:t>(Page 2, Record 4)</a:t>
              </a:r>
            </a:p>
          </p:txBody>
        </p:sp>
        <p:cxnSp>
          <p:nvCxnSpPr>
            <p:cNvPr id="45" name="Curved Connector 63"/>
            <p:cNvCxnSpPr/>
            <p:nvPr>
              <p:custDataLst>
                <p:tags r:id="rId15"/>
              </p:custDataLst>
            </p:nvPr>
          </p:nvCxnSpPr>
          <p:spPr>
            <a:xfrm>
              <a:off x="2407706" y="1431251"/>
              <a:ext cx="3172357" cy="1464005"/>
            </a:xfrm>
            <a:prstGeom prst="curvedConnector3">
              <a:avLst>
                <a:gd name="adj1" fmla="val -736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变长记录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组织</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8" name="Rectangle 2"/>
          <p:cNvSpPr txBox="1">
            <a:spLocks noChangeArrowheads="1"/>
          </p:cNvSpPr>
          <p:nvPr>
            <p:custDataLst>
              <p:tags r:id="rId1"/>
            </p:custDataLst>
          </p:nvPr>
        </p:nvSpPr>
        <p:spPr>
          <a:xfrm>
            <a:off x="827405" y="1066483"/>
            <a:ext cx="7924800" cy="2119313"/>
          </a:xfrm>
          <a:prstGeom prst="rect">
            <a:avLst/>
          </a:prstGeom>
        </p:spPr>
        <p:txBody>
          <a:bodyPr/>
          <a:lstStyle/>
          <a:p>
            <a:pPr marL="342900" marR="0" indent="-342900" algn="just" defTabSz="914400">
              <a:spcBef>
                <a:spcPct val="20000"/>
              </a:spcBef>
              <a:buClr>
                <a:srgbClr val="009999"/>
              </a:buClr>
              <a:buSzPct val="50000"/>
              <a:buFont typeface="Monotype Sorts" pitchFamily="2" charset="2"/>
              <a:buChar char="n"/>
              <a:defRPr/>
            </a:pPr>
            <a:r>
              <a:rPr kumimoji="1" lang="zh-CN" altLang="en-US" sz="2800" b="0" kern="0" cap="none" spc="0" normalizeH="0" baseline="0" noProof="0" dirty="0">
                <a:solidFill>
                  <a:srgbClr val="000000"/>
                </a:solidFill>
                <a:latin typeface="华文新魏" panose="02010800040101010101" pitchFamily="2" charset="-122"/>
                <a:ea typeface="华文新魏" panose="02010800040101010101" pitchFamily="2" charset="-122"/>
                <a:cs typeface="+mn-cs"/>
              </a:rPr>
              <a:t>页面内组织形式</a:t>
            </a:r>
            <a:r>
              <a:rPr kumimoji="1" lang="zh-CN" altLang="en-US" sz="2400" b="0"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endParaRPr kumimoji="1" lang="zh-CN" altLang="en-US" sz="2800" b="0" kern="0" noProof="0" dirty="0">
              <a:solidFill>
                <a:srgbClr val="000000"/>
              </a:solidFill>
              <a:latin typeface="华文新魏" panose="02010800040101010101" pitchFamily="2" charset="-122"/>
              <a:ea typeface="华文新魏" panose="02010800040101010101" pitchFamily="2" charset="-122"/>
              <a:sym typeface="+mn-ea"/>
            </a:endParaRP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页面头：页类型、状态</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b="0" kern="0" noProof="0" dirty="0">
                <a:ln>
                  <a:noFill/>
                </a:ln>
                <a:solidFill>
                  <a:srgbClr val="000099"/>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槽位：记录起始地址、长度（索引会指向槽位）</a:t>
            </a:r>
          </a:p>
          <a:p>
            <a:pPr marL="742950" marR="0" lvl="1" indent="-285750" algn="just" defTabSz="914400" rtl="0" eaLnBrk="1" fontAlgn="base" latinLnBrk="0" hangingPunct="1">
              <a:lnSpc>
                <a:spcPct val="100000"/>
              </a:lnSpc>
              <a:spcBef>
                <a:spcPct val="20000"/>
              </a:spcBef>
              <a:spcAft>
                <a:spcPct val="0"/>
              </a:spcAft>
              <a:buClr>
                <a:srgbClr val="000000"/>
              </a:buClr>
              <a:buSzPct val="75000"/>
              <a:buFont typeface="Monotype Sorts" pitchFamily="2" charset="2"/>
              <a:buChar char="u"/>
              <a:defRPr/>
            </a:pPr>
            <a:r>
              <a:rPr kumimoji="1" lang="zh-CN" altLang="en-US" b="0" kern="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两头挤：页面、槽位等页面内从前往后；记录从后往前</a:t>
            </a:r>
          </a:p>
          <a:p>
            <a:pPr marR="0" lvl="2" algn="just" defTabSz="914400" rtl="0" eaLnBrk="1" fontAlgn="base" latinLnBrk="0" hangingPunct="1">
              <a:lnSpc>
                <a:spcPct val="100000"/>
              </a:lnSpc>
              <a:spcBef>
                <a:spcPct val="20000"/>
              </a:spcBef>
              <a:spcAft>
                <a:spcPct val="0"/>
              </a:spcAft>
              <a:buClr>
                <a:srgbClr val="000000"/>
              </a:buClr>
              <a:buSzPct val="75000"/>
              <a:buFont typeface="Wingdings" panose="05000000000000000000" charset="0"/>
              <a:defRPr/>
            </a:pPr>
            <a:endParaRPr kumimoji="1" lang="zh-CN" altLang="en-US" b="0" kern="0" noProof="0" dirty="0">
              <a:ln>
                <a:noFill/>
              </a:ln>
              <a:solidFill>
                <a:srgbClr val="FF0000"/>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endParaRPr>
          </a:p>
        </p:txBody>
      </p:sp>
      <p:pic>
        <p:nvPicPr>
          <p:cNvPr id="3" name="图片 2"/>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11505" y="2780665"/>
            <a:ext cx="8205470" cy="1968500"/>
          </a:xfrm>
          <a:prstGeom prst="rect">
            <a:avLst/>
          </a:prstGeom>
        </p:spPr>
      </p:pic>
      <p:pic>
        <p:nvPicPr>
          <p:cNvPr id="11" name="图片 10"/>
          <p:cNvPicPr>
            <a:picLocks noChangeAspect="1"/>
          </p:cNvPicPr>
          <p:nvPr>
            <p:custDataLst>
              <p:tags r:id="rId3"/>
            </p:custDataLst>
          </p:nvPr>
        </p:nvPicPr>
        <p:blipFill rotWithShape="1">
          <a:blip r:embed="rId6">
            <a:extLst>
              <a:ext uri="{28A0092B-C50C-407E-A947-70E740481C1C}">
                <a14:useLocalDpi xmlns:a14="http://schemas.microsoft.com/office/drawing/2010/main" val="0"/>
              </a:ext>
            </a:extLst>
          </a:blip>
          <a:srcRect t="40602"/>
          <a:stretch>
            <a:fillRect/>
          </a:stretch>
        </p:blipFill>
        <p:spPr>
          <a:xfrm>
            <a:off x="1547441" y="5301114"/>
            <a:ext cx="5800921" cy="884160"/>
          </a:xfrm>
          <a:prstGeom prst="rect">
            <a:avLst/>
          </a:prstGeom>
        </p:spPr>
      </p:pic>
      <p:cxnSp>
        <p:nvCxnSpPr>
          <p:cNvPr id="10" name="直接箭头连接符 9"/>
          <p:cNvCxnSpPr/>
          <p:nvPr/>
        </p:nvCxnSpPr>
        <p:spPr>
          <a:xfrm flipH="1">
            <a:off x="6732270" y="4749165"/>
            <a:ext cx="504190" cy="840105"/>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变长记录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插入</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删除</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更新</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9A4CD73-A2B3-4C3C-AA33-4F56D884983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38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15" name="文本框 314"/>
          <p:cNvSpPr txBox="1"/>
          <p:nvPr>
            <p:custDataLst>
              <p:tags r:id="rId1"/>
            </p:custDataLst>
          </p:nvPr>
        </p:nvSpPr>
        <p:spPr>
          <a:xfrm>
            <a:off x="107315" y="1340485"/>
            <a:ext cx="3668395" cy="4030980"/>
          </a:xfrm>
          <a:prstGeom prst="rect">
            <a:avLst/>
          </a:prstGeom>
          <a:noFill/>
        </p:spPr>
        <p:txBody>
          <a:bodyPr wrap="square">
            <a:spAutoFit/>
          </a:bodyPr>
          <a:lstStyle/>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rPr>
              <a:t>槽位</a:t>
            </a: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页面位置和长度</a:t>
            </a:r>
          </a:p>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删除：删除槽位</a:t>
            </a:r>
          </a:p>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插入：找到空闲槽位</a:t>
            </a: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插入记录3</a:t>
            </a: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742950" lvl="1" indent="-285750">
              <a:buFont typeface="Arial" panose="020B0604020202020204" pitchFamily="34" charset="0"/>
              <a:buChar char="•"/>
            </a:pPr>
            <a:endParaRPr kumimoji="1" lang="en-US" altLang="zh-CN" dirty="0">
              <a:latin typeface="微软雅黑" panose="020B0503020204020204" pitchFamily="82" charset="2"/>
              <a:ea typeface="微软雅黑" panose="020B0503020204020204" pitchFamily="82" charset="2"/>
              <a:sym typeface="Wingdings" panose="05000000000000000000" pitchFamily="2" charset="2"/>
            </a:endParaRPr>
          </a:p>
          <a:p>
            <a:pPr marL="342900" lvl="1" indent="-342900" algn="just">
              <a:spcBef>
                <a:spcPct val="20000"/>
              </a:spcBef>
              <a:buClr>
                <a:srgbClr val="009999"/>
              </a:buClr>
              <a:buSzPct val="50000"/>
              <a:buFont typeface="Monotype Sorts" pitchFamily="2" charset="2"/>
              <a:buChar char="n"/>
              <a:defRPr/>
            </a:pPr>
            <a:r>
              <a:rPr kumimoji="1" lang="zh-CN" altLang="en-US" b="0" kern="0" noProof="0" dirty="0">
                <a:solidFill>
                  <a:srgbClr val="000000"/>
                </a:solidFill>
                <a:latin typeface="华文新魏" panose="02010800040101010101" pitchFamily="2" charset="-122"/>
                <a:ea typeface="华文新魏" panose="02010800040101010101" pitchFamily="2" charset="-122"/>
                <a:sym typeface="Wingdings" panose="05000000000000000000" pitchFamily="2" charset="2"/>
              </a:rPr>
              <a:t>删除记录2</a:t>
            </a:r>
            <a:endParaRPr kumimoji="1" lang="zh-CN" altLang="en-US" b="0" kern="0" noProof="0" dirty="0">
              <a:solidFill>
                <a:srgbClr val="000000"/>
              </a:solidFill>
              <a:latin typeface="华文新魏" panose="02010800040101010101" pitchFamily="2" charset="-122"/>
              <a:ea typeface="华文新魏" panose="02010800040101010101" pitchFamily="2" charset="-122"/>
            </a:endParaRPr>
          </a:p>
        </p:txBody>
      </p:sp>
      <p:grpSp>
        <p:nvGrpSpPr>
          <p:cNvPr id="46" name="组合 45"/>
          <p:cNvGrpSpPr/>
          <p:nvPr/>
        </p:nvGrpSpPr>
        <p:grpSpPr>
          <a:xfrm>
            <a:off x="3554095" y="1266190"/>
            <a:ext cx="5305425" cy="4785360"/>
            <a:chOff x="4525994" y="963446"/>
            <a:chExt cx="6977744" cy="5409599"/>
          </a:xfrm>
        </p:grpSpPr>
        <p:pic>
          <p:nvPicPr>
            <p:cNvPr id="47" name="图片 46"/>
            <p:cNvPicPr>
              <a:picLocks noChangeAspect="1"/>
            </p:cNvPicPr>
            <p:nvPr>
              <p:custDataLst>
                <p:tags r:id="rId3"/>
              </p:custDataLst>
            </p:nvPr>
          </p:nvPicPr>
          <p:blipFill>
            <a:blip r:embed="rId7"/>
            <a:stretch>
              <a:fillRect/>
            </a:stretch>
          </p:blipFill>
          <p:spPr>
            <a:xfrm>
              <a:off x="4536881" y="963446"/>
              <a:ext cx="6966857" cy="1672045"/>
            </a:xfrm>
            <a:prstGeom prst="rect">
              <a:avLst/>
            </a:prstGeom>
          </p:spPr>
        </p:pic>
        <p:pic>
          <p:nvPicPr>
            <p:cNvPr id="48" name="图片 47"/>
            <p:cNvPicPr>
              <a:picLocks noChangeAspect="1"/>
            </p:cNvPicPr>
            <p:nvPr>
              <p:custDataLst>
                <p:tags r:id="rId4"/>
              </p:custDataLst>
            </p:nvPr>
          </p:nvPicPr>
          <p:blipFill>
            <a:blip r:embed="rId8"/>
            <a:stretch>
              <a:fillRect/>
            </a:stretch>
          </p:blipFill>
          <p:spPr>
            <a:xfrm>
              <a:off x="4536881" y="2838028"/>
              <a:ext cx="6966857" cy="1660435"/>
            </a:xfrm>
            <a:prstGeom prst="rect">
              <a:avLst/>
            </a:prstGeom>
          </p:spPr>
        </p:pic>
        <p:pic>
          <p:nvPicPr>
            <p:cNvPr id="49" name="图片 48"/>
            <p:cNvPicPr>
              <a:picLocks noChangeAspect="1"/>
            </p:cNvPicPr>
            <p:nvPr>
              <p:custDataLst>
                <p:tags r:id="rId5"/>
              </p:custDataLst>
            </p:nvPr>
          </p:nvPicPr>
          <p:blipFill>
            <a:blip r:embed="rId9"/>
            <a:stretch>
              <a:fillRect/>
            </a:stretch>
          </p:blipFill>
          <p:spPr>
            <a:xfrm>
              <a:off x="4525994" y="4701000"/>
              <a:ext cx="6966857" cy="1672045"/>
            </a:xfrm>
            <a:prstGeom prst="rect">
              <a:avLst/>
            </a:prstGeom>
          </p:spPr>
        </p:pic>
      </p:grpSp>
      <p:sp>
        <p:nvSpPr>
          <p:cNvPr id="50" name="右箭头 49"/>
          <p:cNvSpPr/>
          <p:nvPr/>
        </p:nvSpPr>
        <p:spPr>
          <a:xfrm>
            <a:off x="2483485" y="3284855"/>
            <a:ext cx="935990" cy="360045"/>
          </a:xfrm>
          <a:prstGeom prst="rightArrow">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右箭头 50"/>
          <p:cNvSpPr/>
          <p:nvPr>
            <p:custDataLst>
              <p:tags r:id="rId2"/>
            </p:custDataLst>
          </p:nvPr>
        </p:nvSpPr>
        <p:spPr>
          <a:xfrm>
            <a:off x="2483485" y="4919345"/>
            <a:ext cx="935990" cy="360045"/>
          </a:xfrm>
          <a:prstGeom prst="rightArrow">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ctrTitle"/>
          </p:nvPr>
        </p:nvSpPr>
        <p:spPr>
          <a:xfrm>
            <a:off x="1331913" y="0"/>
            <a:ext cx="7812088"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p>
        </p:txBody>
      </p:sp>
      <p:sp>
        <p:nvSpPr>
          <p:cNvPr id="260099" name="Rectangle 3"/>
          <p:cNvSpPr>
            <a:spLocks noGrp="1"/>
          </p:cNvSpPr>
          <p:nvPr>
            <p:ph type="subTitle" idx="1"/>
          </p:nvPr>
        </p:nvSpPr>
        <p:spPr>
          <a:xfrm>
            <a:off x="755650" y="1214438"/>
            <a:ext cx="8388350" cy="4159250"/>
          </a:xfrm>
          <a:solidFill>
            <a:schemeClr val="bg1">
              <a:alpha val="100000"/>
            </a:schemeClr>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高速缓冲存储器</a:t>
            </a:r>
            <a:r>
              <a:rPr kumimoji="0" lang="en-US" altLang="zh-CN" sz="28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(Cache)</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 </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最快价格最昂贵的存储介质，由计算机的硬件来管理。</a:t>
            </a:r>
            <a:endPar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主存储器</a:t>
            </a:r>
            <a:r>
              <a:rPr kumimoji="0" lang="en-US" altLang="zh-CN" sz="28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(Main memory)</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用于存放可处理的数据的存储介质</a:t>
            </a:r>
            <a:endParaRPr kumimoji="0" lang="en-US" altLang="zh-CN" sz="24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快速存取</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(10 </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到</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100 </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毫微秒</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1</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毫微秒</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 10</a:t>
            </a:r>
            <a:r>
              <a:rPr kumimoji="0" lang="en-US" altLang="zh-CN" sz="2400" b="1" i="0" u="none" strike="noStrike" kern="0" cap="none" spc="0" normalizeH="0" baseline="3000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–9</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秒</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一般而言，对于存储整个数据库来说，该存储器太小或太贵</a:t>
            </a:r>
            <a:endPar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个人电脑几</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GB</a:t>
            </a: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，大型服务器几百</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GB</a:t>
            </a: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数据库的规模已超过了</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TB/PB</a:t>
            </a: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，甚至</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EB</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数据易丢失</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 </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当断电或者系统故障时，主存上的数据将丢失</a:t>
            </a:r>
            <a:endPar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0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0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009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09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09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0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缓冲区管理</a:t>
            </a:r>
            <a:endParaRPr lang="en-US" altLang="zh-CN" dirty="0">
              <a:latin typeface="华文新魏" panose="02010800040101010101" pitchFamily="2" charset="-122"/>
              <a:ea typeface="华文新魏" panose="02010800040101010101" pitchFamily="2" charset="-122"/>
            </a:endParaRPr>
          </a:p>
          <a:p>
            <a:pPr lvl="1">
              <a:defRPr/>
            </a:pPr>
            <a:r>
              <a:rPr lang="en-US" altLang="zh-CN" sz="2400" dirty="0">
                <a:solidFill>
                  <a:srgbClr val="333399"/>
                </a:solidFill>
                <a:latin typeface="华文新魏" panose="02010800040101010101" pitchFamily="2" charset="-122"/>
                <a:ea typeface="华文新魏" panose="02010800040101010101" pitchFamily="2" charset="-122"/>
                <a:cs typeface="+mn-cs"/>
              </a:rPr>
              <a:t>CPU</a:t>
            </a:r>
            <a:r>
              <a:rPr lang="zh-CN" altLang="en-US" sz="2400" dirty="0">
                <a:solidFill>
                  <a:srgbClr val="333399"/>
                </a:solidFill>
                <a:latin typeface="华文新魏" panose="02010800040101010101" pitchFamily="2" charset="-122"/>
                <a:ea typeface="华文新魏" panose="02010800040101010101" pitchFamily="2" charset="-122"/>
                <a:cs typeface="+mn-cs"/>
              </a:rPr>
              <a:t>无法直接读</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写磁盘中的数据</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必须先将文件中的页从磁盘读入内存（缓冲区）</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数据库文件的大小经常超过</a:t>
            </a:r>
            <a:r>
              <a:rPr lang="en-US" altLang="zh-CN" sz="2400" dirty="0">
                <a:solidFill>
                  <a:srgbClr val="333399"/>
                </a:solidFill>
                <a:latin typeface="华文新魏" panose="02010800040101010101" pitchFamily="2" charset="-122"/>
                <a:ea typeface="华文新魏" panose="02010800040101010101" pitchFamily="2" charset="-122"/>
                <a:cs typeface="+mn-cs"/>
              </a:rPr>
              <a:t>DBMS</a:t>
            </a:r>
            <a:r>
              <a:rPr lang="zh-CN" altLang="en-US" sz="2400" dirty="0">
                <a:solidFill>
                  <a:srgbClr val="333399"/>
                </a:solidFill>
                <a:latin typeface="华文新魏" panose="02010800040101010101" pitchFamily="2" charset="-122"/>
                <a:ea typeface="华文新魏" panose="02010800040101010101" pitchFamily="2" charset="-122"/>
                <a:cs typeface="+mn-cs"/>
              </a:rPr>
              <a:t>的可用内存容量</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缓冲区管理器</a:t>
            </a:r>
            <a:r>
              <a:rPr lang="zh-CN" altLang="en-US" sz="2400" dirty="0">
                <a:solidFill>
                  <a:srgbClr val="333399"/>
                </a:solidFill>
                <a:latin typeface="华文新魏" panose="02010800040101010101" pitchFamily="2" charset="-122"/>
                <a:ea typeface="华文新魏" panose="02010800040101010101" pitchFamily="2" charset="-122"/>
                <a:cs typeface="+mn-cs"/>
              </a:rPr>
              <a:t>负责在磁盘和内存之间复制文件页</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2069976" y="3429000"/>
            <a:ext cx="5004048" cy="2939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缓冲池</a:t>
            </a:r>
            <a:r>
              <a:rPr lang="en-US" altLang="zh-CN" dirty="0">
                <a:latin typeface="华文新魏" panose="02010800040101010101" pitchFamily="2" charset="-122"/>
                <a:ea typeface="华文新魏" panose="02010800040101010101" pitchFamily="2" charset="-122"/>
              </a:rPr>
              <a:t>(Buffer Pool)</a:t>
            </a:r>
          </a:p>
          <a:p>
            <a:pPr lvl="1">
              <a:defRPr/>
            </a:pPr>
            <a:r>
              <a:rPr lang="en-US" altLang="zh-CN" sz="2400" dirty="0">
                <a:solidFill>
                  <a:srgbClr val="333399"/>
                </a:solidFill>
                <a:latin typeface="华文新魏" panose="02010800040101010101" pitchFamily="2" charset="-122"/>
                <a:ea typeface="华文新魏" panose="02010800040101010101" pitchFamily="2" charset="-122"/>
                <a:cs typeface="+mn-cs"/>
              </a:rPr>
              <a:t>DBMS</a:t>
            </a:r>
            <a:r>
              <a:rPr lang="zh-CN" altLang="en-US" sz="2400" dirty="0">
                <a:solidFill>
                  <a:srgbClr val="333399"/>
                </a:solidFill>
                <a:latin typeface="华文新魏" panose="02010800040101010101" pitchFamily="2" charset="-122"/>
                <a:ea typeface="华文新魏" panose="02010800040101010101" pitchFamily="2" charset="-122"/>
                <a:cs typeface="+mn-cs"/>
              </a:rPr>
              <a:t>将可用内存区域划分为页数组</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称作</a:t>
            </a:r>
            <a:r>
              <a:rPr lang="zh-CN" altLang="en-US" sz="2400" dirty="0">
                <a:solidFill>
                  <a:srgbClr val="FF0000"/>
                </a:solidFill>
                <a:latin typeface="华文新魏" panose="02010800040101010101" pitchFamily="2" charset="-122"/>
                <a:ea typeface="华文新魏" panose="02010800040101010101" pitchFamily="2" charset="-122"/>
                <a:cs typeface="+mn-cs"/>
              </a:rPr>
              <a:t>缓冲池</a:t>
            </a:r>
            <a:endParaRPr lang="en-US" altLang="zh-CN" sz="2400" dirty="0">
              <a:solidFill>
                <a:srgbClr val="FF0000"/>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缓冲池中的页称作</a:t>
            </a:r>
            <a:r>
              <a:rPr lang="zh-CN" altLang="en-US" sz="2400" dirty="0">
                <a:solidFill>
                  <a:srgbClr val="FF0000"/>
                </a:solidFill>
                <a:latin typeface="华文新魏" panose="02010800040101010101" pitchFamily="2" charset="-122"/>
                <a:ea typeface="华文新魏" panose="02010800040101010101" pitchFamily="2" charset="-122"/>
                <a:cs typeface="+mn-cs"/>
              </a:rPr>
              <a:t>页框</a:t>
            </a:r>
            <a:r>
              <a:rPr lang="en-US" altLang="zh-CN" sz="2400" dirty="0">
                <a:solidFill>
                  <a:srgbClr val="FF0000"/>
                </a:solidFill>
                <a:latin typeface="华文新魏" panose="02010800040101010101" pitchFamily="2" charset="-122"/>
                <a:ea typeface="华文新魏" panose="02010800040101010101" pitchFamily="2" charset="-122"/>
                <a:cs typeface="+mn-cs"/>
              </a:rPr>
              <a:t>(frame)</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2400300" y="2564904"/>
            <a:ext cx="4343400" cy="3736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noProof="0" dirty="0">
                <a:ln>
                  <a:noFill/>
                </a:ln>
                <a:uLnTx/>
                <a:uFillTx/>
                <a:latin typeface="华文行楷" panose="02010800040101010101" pitchFamily="2" charset="-122"/>
                <a:ea typeface="华文行楷" panose="02010800040101010101" pitchFamily="2" charset="-122"/>
                <a:cs typeface="+mj-cs"/>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缓冲池的设计</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页表</a:t>
            </a:r>
            <a:r>
              <a:rPr lang="en-US" altLang="zh-CN" dirty="0">
                <a:latin typeface="华文新魏" panose="02010800040101010101" pitchFamily="2" charset="-122"/>
                <a:ea typeface="华文新魏" panose="02010800040101010101" pitchFamily="2" charset="-122"/>
              </a:rPr>
              <a:t>(Page Table)</a:t>
            </a: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页表</a:t>
            </a:r>
            <a:r>
              <a:rPr lang="en-US" altLang="zh-CN" sz="2400" dirty="0">
                <a:solidFill>
                  <a:srgbClr val="FF0000"/>
                </a:solidFill>
                <a:latin typeface="华文新魏" panose="02010800040101010101" pitchFamily="2" charset="-122"/>
                <a:ea typeface="华文新魏" panose="02010800040101010101" pitchFamily="2" charset="-122"/>
                <a:cs typeface="+mn-cs"/>
              </a:rPr>
              <a:t>(page table)</a:t>
            </a:r>
            <a:r>
              <a:rPr lang="zh-CN" altLang="en-US" sz="2400" dirty="0">
                <a:solidFill>
                  <a:srgbClr val="333399"/>
                </a:solidFill>
                <a:latin typeface="华文新魏" panose="02010800040101010101" pitchFamily="2" charset="-122"/>
                <a:ea typeface="华文新魏" panose="02010800040101010101" pitchFamily="2" charset="-122"/>
                <a:cs typeface="+mn-cs"/>
              </a:rPr>
              <a:t>记录缓冲池中当前有哪些页以及这些页在内存中的地址</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页表将页号</a:t>
            </a:r>
            <a:r>
              <a:rPr lang="en-US" altLang="zh-CN" sz="2400" dirty="0">
                <a:solidFill>
                  <a:srgbClr val="333399"/>
                </a:solidFill>
                <a:latin typeface="华文新魏" panose="02010800040101010101" pitchFamily="2" charset="-122"/>
                <a:ea typeface="华文新魏" panose="02010800040101010101" pitchFamily="2" charset="-122"/>
                <a:cs typeface="+mn-cs"/>
              </a:rPr>
              <a:t>(page ID)</a:t>
            </a:r>
            <a:r>
              <a:rPr lang="zh-CN" altLang="en-US" sz="2400" dirty="0">
                <a:solidFill>
                  <a:srgbClr val="333399"/>
                </a:solidFill>
                <a:latin typeface="华文新魏" panose="02010800040101010101" pitchFamily="2" charset="-122"/>
                <a:ea typeface="华文新魏" panose="02010800040101010101" pitchFamily="2" charset="-122"/>
                <a:cs typeface="+mn-cs"/>
              </a:rPr>
              <a:t>映射为该页所在页框的地址</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页表可以用内存哈希表实现</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2042009" y="3342903"/>
            <a:ext cx="5688632" cy="32290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缓冲池的设计</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页框的元数据</a:t>
            </a:r>
            <a:endParaRPr lang="en-US" altLang="zh-CN" dirty="0">
              <a:latin typeface="华文新魏" panose="02010800040101010101" pitchFamily="2" charset="-122"/>
              <a:ea typeface="华文新魏" panose="02010800040101010101" pitchFamily="2" charset="-122"/>
            </a:endParaRPr>
          </a:p>
          <a:p>
            <a:pPr lvl="1">
              <a:defRPr/>
            </a:pPr>
            <a:r>
              <a:rPr lang="en-US" altLang="zh-CN" sz="2400" dirty="0">
                <a:solidFill>
                  <a:srgbClr val="333399"/>
                </a:solidFill>
                <a:latin typeface="华文新魏" panose="02010800040101010101" pitchFamily="2" charset="-122"/>
                <a:ea typeface="华文新魏" panose="02010800040101010101" pitchFamily="2" charset="-122"/>
                <a:cs typeface="+mn-cs"/>
              </a:rPr>
              <a:t>DBMS</a:t>
            </a:r>
            <a:r>
              <a:rPr lang="zh-CN" altLang="en-US" sz="2400" dirty="0">
                <a:solidFill>
                  <a:srgbClr val="333399"/>
                </a:solidFill>
                <a:latin typeface="华文新魏" panose="02010800040101010101" pitchFamily="2" charset="-122"/>
                <a:ea typeface="华文新魏" panose="02010800040101010101" pitchFamily="2" charset="-122"/>
                <a:cs typeface="+mn-cs"/>
              </a:rPr>
              <a:t>用两个变量记录缓冲池中每个页框的状态</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en-US" altLang="zh-CN" sz="2400" dirty="0">
                <a:solidFill>
                  <a:srgbClr val="FF0000"/>
                </a:solidFill>
                <a:latin typeface="华文新魏" panose="02010800040101010101" pitchFamily="2" charset="-122"/>
                <a:ea typeface="华文新魏" panose="02010800040101010101" pitchFamily="2" charset="-122"/>
                <a:cs typeface="+mn-cs"/>
              </a:rPr>
              <a:t>pin-count:</a:t>
            </a:r>
            <a:r>
              <a:rPr lang="zh-CN" altLang="en-US" sz="2400" dirty="0">
                <a:solidFill>
                  <a:srgbClr val="333399"/>
                </a:solidFill>
                <a:latin typeface="华文新魏" panose="02010800040101010101" pitchFamily="2" charset="-122"/>
                <a:ea typeface="华文新魏" panose="02010800040101010101" pitchFamily="2" charset="-122"/>
                <a:cs typeface="+mn-cs"/>
              </a:rPr>
              <a:t>页框中的页当前被请求但未释放的次数</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即引用计数</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2001081" y="2924944"/>
            <a:ext cx="5770488" cy="35268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缓冲池的设计：页框的元数据</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续</a:t>
            </a:r>
            <a:r>
              <a:rPr lang="en-US" altLang="zh-CN" dirty="0">
                <a:latin typeface="华文新魏" panose="02010800040101010101" pitchFamily="2" charset="-122"/>
                <a:ea typeface="华文新魏" panose="02010800040101010101" pitchFamily="2" charset="-122"/>
              </a:rPr>
              <a:t>)</a:t>
            </a:r>
          </a:p>
          <a:p>
            <a:pPr lvl="1">
              <a:defRPr/>
            </a:pPr>
            <a:r>
              <a:rPr lang="en-US" altLang="zh-CN" sz="2400" dirty="0">
                <a:solidFill>
                  <a:srgbClr val="FF0000"/>
                </a:solidFill>
                <a:latin typeface="华文新魏" panose="02010800040101010101" pitchFamily="2" charset="-122"/>
                <a:ea typeface="华文新魏" panose="02010800040101010101" pitchFamily="2" charset="-122"/>
                <a:cs typeface="+mn-cs"/>
              </a:rPr>
              <a:t>dirty</a:t>
            </a:r>
            <a:r>
              <a:rPr lang="zh-CN" altLang="en-US" sz="2400" dirty="0">
                <a:solidFill>
                  <a:srgbClr val="333399"/>
                </a:solidFill>
                <a:latin typeface="华文新魏" panose="02010800040101010101" pitchFamily="2" charset="-122"/>
                <a:ea typeface="华文新魏" panose="02010800040101010101" pitchFamily="2" charset="-122"/>
                <a:cs typeface="+mn-cs"/>
              </a:rPr>
              <a:t>：自从页框中的页被读入缓冲池后，该页是否被修改过</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1687066" y="2420888"/>
            <a:ext cx="6372200" cy="3920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缓冲区管理器的功能</a:t>
            </a:r>
            <a:endParaRPr lang="en-US" altLang="zh-CN" dirty="0">
              <a:latin typeface="华文新魏" panose="02010800040101010101" pitchFamily="2" charset="-122"/>
              <a:ea typeface="华文新魏" panose="02010800040101010101" pitchFamily="2" charset="-122"/>
            </a:endParaRPr>
          </a:p>
          <a:p>
            <a:pPr lvl="1">
              <a:defRPr/>
            </a:pPr>
            <a:r>
              <a:rPr lang="zh-CN" altLang="en-US" dirty="0">
                <a:solidFill>
                  <a:srgbClr val="333399"/>
                </a:solidFill>
                <a:latin typeface="华文新魏" panose="02010800040101010101" pitchFamily="2" charset="-122"/>
                <a:ea typeface="华文新魏" panose="02010800040101010101" pitchFamily="2" charset="-122"/>
                <a:cs typeface="+mn-cs"/>
              </a:rPr>
              <a:t>请求页</a:t>
            </a:r>
            <a:r>
              <a:rPr lang="en-US" altLang="zh-CN" dirty="0">
                <a:solidFill>
                  <a:srgbClr val="333399"/>
                </a:solidFill>
                <a:latin typeface="华文新魏" panose="02010800040101010101" pitchFamily="2" charset="-122"/>
                <a:ea typeface="华文新魏" panose="02010800040101010101" pitchFamily="2" charset="-122"/>
                <a:cs typeface="+mn-cs"/>
              </a:rPr>
              <a:t>(requesting pages)</a:t>
            </a:r>
          </a:p>
          <a:p>
            <a:pPr lvl="1">
              <a:defRPr/>
            </a:pPr>
            <a:endParaRPr lang="en-US" altLang="zh-CN"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dirty="0">
                <a:solidFill>
                  <a:srgbClr val="333399"/>
                </a:solidFill>
                <a:latin typeface="华文新魏" panose="02010800040101010101" pitchFamily="2" charset="-122"/>
                <a:ea typeface="华文新魏" panose="02010800040101010101" pitchFamily="2" charset="-122"/>
                <a:cs typeface="+mn-cs"/>
              </a:rPr>
              <a:t>修改页</a:t>
            </a:r>
            <a:r>
              <a:rPr lang="en-US" altLang="zh-CN" dirty="0">
                <a:solidFill>
                  <a:srgbClr val="333399"/>
                </a:solidFill>
                <a:latin typeface="华文新魏" panose="02010800040101010101" pitchFamily="2" charset="-122"/>
                <a:ea typeface="华文新魏" panose="02010800040101010101" pitchFamily="2" charset="-122"/>
                <a:cs typeface="+mn-cs"/>
              </a:rPr>
              <a:t>(modifying pages)</a:t>
            </a:r>
          </a:p>
          <a:p>
            <a:pPr lvl="1">
              <a:defRPr/>
            </a:pPr>
            <a:endParaRPr lang="en-US" altLang="zh-CN"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dirty="0">
                <a:solidFill>
                  <a:srgbClr val="333399"/>
                </a:solidFill>
                <a:latin typeface="华文新魏" panose="02010800040101010101" pitchFamily="2" charset="-122"/>
                <a:ea typeface="华文新魏" panose="02010800040101010101" pitchFamily="2" charset="-122"/>
                <a:cs typeface="+mn-cs"/>
              </a:rPr>
              <a:t>释放页</a:t>
            </a:r>
            <a:r>
              <a:rPr lang="en-US" altLang="zh-CN" dirty="0">
                <a:solidFill>
                  <a:srgbClr val="333399"/>
                </a:solidFill>
                <a:latin typeface="华文新魏" panose="02010800040101010101" pitchFamily="2" charset="-122"/>
                <a:ea typeface="华文新魏" panose="02010800040101010101" pitchFamily="2" charset="-122"/>
                <a:cs typeface="+mn-cs"/>
              </a:rPr>
              <a:t>(releasing pages)</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1</a:t>
            </a: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搜索页表，检查缓冲池中是否存在被请求的页</a:t>
            </a:r>
            <a:r>
              <a:rPr lang="en-US" altLang="zh-CN" sz="2400" dirty="0">
                <a:solidFill>
                  <a:srgbClr val="333399"/>
                </a:solidFill>
                <a:latin typeface="华文新魏" panose="02010800040101010101" pitchFamily="2" charset="-122"/>
                <a:ea typeface="华文新魏" panose="02010800040101010101" pitchFamily="2" charset="-122"/>
                <a:cs typeface="+mn-cs"/>
              </a:rPr>
              <a:t>P</a:t>
            </a: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如果</a:t>
            </a:r>
            <a:r>
              <a:rPr lang="en-US" altLang="zh-CN" sz="2400" dirty="0">
                <a:solidFill>
                  <a:srgbClr val="333399"/>
                </a:solidFill>
                <a:latin typeface="华文新魏" panose="02010800040101010101" pitchFamily="2" charset="-122"/>
                <a:ea typeface="华文新魏" panose="02010800040101010101" pitchFamily="2" charset="-122"/>
                <a:cs typeface="+mn-cs"/>
              </a:rPr>
              <a:t>P</a:t>
            </a:r>
            <a:r>
              <a:rPr lang="zh-CN" altLang="en-US" sz="2400" dirty="0">
                <a:solidFill>
                  <a:srgbClr val="333399"/>
                </a:solidFill>
                <a:latin typeface="华文新魏" panose="02010800040101010101" pitchFamily="2" charset="-122"/>
                <a:ea typeface="华文新魏" panose="02010800040101010101" pitchFamily="2" charset="-122"/>
                <a:cs typeface="+mn-cs"/>
              </a:rPr>
              <a:t>在缓冲池中</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则钉住</a:t>
            </a:r>
            <a:r>
              <a:rPr lang="en-US" altLang="zh-CN" sz="2400" dirty="0">
                <a:solidFill>
                  <a:srgbClr val="333399"/>
                </a:solidFill>
                <a:latin typeface="华文新魏" panose="02010800040101010101" pitchFamily="2" charset="-122"/>
                <a:ea typeface="华文新魏" panose="02010800040101010101" pitchFamily="2" charset="-122"/>
                <a:cs typeface="+mn-cs"/>
              </a:rPr>
              <a:t>(pin)P,</a:t>
            </a:r>
            <a:r>
              <a:rPr lang="zh-CN" altLang="en-US" sz="2400" dirty="0">
                <a:solidFill>
                  <a:srgbClr val="333399"/>
                </a:solidFill>
                <a:latin typeface="华文新魏" panose="02010800040101010101" pitchFamily="2" charset="-122"/>
                <a:ea typeface="华文新魏" panose="02010800040101010101" pitchFamily="2" charset="-122"/>
                <a:cs typeface="+mn-cs"/>
              </a:rPr>
              <a:t>即将包含</a:t>
            </a:r>
            <a:r>
              <a:rPr lang="en-US" altLang="zh-CN" sz="2400" dirty="0">
                <a:solidFill>
                  <a:srgbClr val="333399"/>
                </a:solidFill>
                <a:latin typeface="华文新魏" panose="02010800040101010101" pitchFamily="2" charset="-122"/>
                <a:ea typeface="华文新魏" panose="02010800040101010101" pitchFamily="2" charset="-122"/>
                <a:cs typeface="+mn-cs"/>
              </a:rPr>
              <a:t>P</a:t>
            </a:r>
            <a:r>
              <a:rPr lang="zh-CN" altLang="en-US" sz="2400" dirty="0">
                <a:solidFill>
                  <a:srgbClr val="333399"/>
                </a:solidFill>
                <a:latin typeface="华文新魏" panose="02010800040101010101" pitchFamily="2" charset="-122"/>
                <a:ea typeface="华文新魏" panose="02010800040101010101" pitchFamily="2" charset="-122"/>
                <a:cs typeface="+mn-cs"/>
              </a:rPr>
              <a:t>的页框的</a:t>
            </a:r>
            <a:r>
              <a:rPr lang="en-US" altLang="zh-CN" sz="2400" dirty="0" err="1">
                <a:solidFill>
                  <a:srgbClr val="333399"/>
                </a:solidFill>
                <a:latin typeface="华文新魏" panose="02010800040101010101" pitchFamily="2" charset="-122"/>
                <a:ea typeface="华文新魏" panose="02010800040101010101" pitchFamily="2" charset="-122"/>
                <a:cs typeface="+mn-cs"/>
              </a:rPr>
              <a:t>pin_count</a:t>
            </a:r>
            <a:r>
              <a:rPr lang="zh-CN" altLang="en-US" sz="2400" dirty="0">
                <a:solidFill>
                  <a:srgbClr val="333399"/>
                </a:solidFill>
                <a:latin typeface="华文新魏" panose="02010800040101010101" pitchFamily="2" charset="-122"/>
                <a:ea typeface="华文新魏" panose="02010800040101010101" pitchFamily="2" charset="-122"/>
                <a:cs typeface="+mn-cs"/>
              </a:rPr>
              <a:t>加</a:t>
            </a:r>
            <a:r>
              <a:rPr lang="en-US" altLang="zh-CN" sz="2400" dirty="0">
                <a:solidFill>
                  <a:srgbClr val="333399"/>
                </a:solidFill>
                <a:latin typeface="华文新魏" panose="02010800040101010101" pitchFamily="2" charset="-122"/>
                <a:ea typeface="华文新魏" panose="02010800040101010101" pitchFamily="2" charset="-122"/>
                <a:cs typeface="+mn-cs"/>
              </a:rPr>
              <a:t>1</a:t>
            </a: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返回包含</a:t>
            </a:r>
            <a:r>
              <a:rPr lang="en-US" altLang="zh-CN" sz="2400" dirty="0">
                <a:solidFill>
                  <a:srgbClr val="333399"/>
                </a:solidFill>
                <a:latin typeface="华文新魏" panose="02010800040101010101" pitchFamily="2" charset="-122"/>
                <a:ea typeface="华文新魏" panose="02010800040101010101" pitchFamily="2" charset="-122"/>
                <a:cs typeface="+mn-cs"/>
              </a:rPr>
              <a:t>P</a:t>
            </a:r>
            <a:r>
              <a:rPr lang="zh-CN" altLang="en-US" sz="2400" dirty="0">
                <a:solidFill>
                  <a:srgbClr val="333399"/>
                </a:solidFill>
                <a:latin typeface="华文新魏" panose="02010800040101010101" pitchFamily="2" charset="-122"/>
                <a:ea typeface="华文新魏" panose="02010800040101010101" pitchFamily="2" charset="-122"/>
                <a:cs typeface="+mn-cs"/>
              </a:rPr>
              <a:t>的页框的地址</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2136821" y="3334544"/>
            <a:ext cx="5499008" cy="3118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2</a:t>
            </a:r>
          </a:p>
          <a:p>
            <a:pPr marL="457200" lvl="1" indent="0">
              <a:buNone/>
              <a:defRPr/>
            </a:pPr>
            <a:r>
              <a:rPr lang="zh-CN" altLang="en-US" dirty="0">
                <a:solidFill>
                  <a:schemeClr val="tx1"/>
                </a:solidFill>
                <a:latin typeface="华文新魏" panose="02010800040101010101" pitchFamily="2" charset="-122"/>
                <a:ea typeface="华文新魏" panose="02010800040101010101" pitchFamily="2" charset="-122"/>
                <a:cs typeface="+mn-cs"/>
              </a:rPr>
              <a:t>如果请求的页</a:t>
            </a:r>
            <a:r>
              <a:rPr lang="en-US" altLang="zh-CN" dirty="0">
                <a:solidFill>
                  <a:schemeClr val="tx1"/>
                </a:solidFill>
                <a:latin typeface="华文新魏" panose="02010800040101010101" pitchFamily="2" charset="-122"/>
                <a:ea typeface="华文新魏" panose="02010800040101010101" pitchFamily="2" charset="-122"/>
                <a:cs typeface="+mn-cs"/>
              </a:rPr>
              <a:t>P</a:t>
            </a:r>
            <a:r>
              <a:rPr lang="zh-CN" altLang="en-US" dirty="0">
                <a:solidFill>
                  <a:schemeClr val="tx1"/>
                </a:solidFill>
                <a:latin typeface="华文新魏" panose="02010800040101010101" pitchFamily="2" charset="-122"/>
                <a:ea typeface="华文新魏" panose="02010800040101010101" pitchFamily="2" charset="-122"/>
                <a:cs typeface="+mn-cs"/>
              </a:rPr>
              <a:t>不在缓冲池中</a:t>
            </a:r>
            <a:r>
              <a:rPr lang="en-US" altLang="zh-CN" dirty="0">
                <a:solidFill>
                  <a:schemeClr val="tx1"/>
                </a:solidFill>
                <a:latin typeface="华文新魏" panose="02010800040101010101" pitchFamily="2" charset="-122"/>
                <a:ea typeface="华文新魏" panose="02010800040101010101" pitchFamily="2" charset="-122"/>
                <a:cs typeface="+mn-cs"/>
              </a:rPr>
              <a:t>,</a:t>
            </a:r>
            <a:r>
              <a:rPr lang="zh-CN" altLang="en-US" dirty="0">
                <a:solidFill>
                  <a:schemeClr val="tx1"/>
                </a:solidFill>
                <a:latin typeface="华文新魏" panose="02010800040101010101" pitchFamily="2" charset="-122"/>
                <a:ea typeface="华文新魏" panose="02010800040101010101" pitchFamily="2" charset="-122"/>
                <a:cs typeface="+mn-cs"/>
              </a:rPr>
              <a:t>则执行下列步骤</a:t>
            </a:r>
            <a:r>
              <a:rPr lang="en-US" altLang="zh-CN" dirty="0">
                <a:solidFill>
                  <a:schemeClr val="tx1"/>
                </a:solidFill>
                <a:latin typeface="华文新魏" panose="02010800040101010101" pitchFamily="2" charset="-122"/>
                <a:ea typeface="华文新魏" panose="02010800040101010101" pitchFamily="2" charset="-122"/>
                <a:cs typeface="+mn-cs"/>
              </a:rPr>
              <a:t>:</a:t>
            </a: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选替换页</a:t>
            </a:r>
            <a:r>
              <a:rPr lang="en-US" altLang="zh-CN" sz="2400" dirty="0">
                <a:solidFill>
                  <a:srgbClr val="FF0000"/>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使用缓冲池的</a:t>
            </a:r>
            <a:r>
              <a:rPr lang="zh-CN" altLang="en-US" sz="2400" dirty="0">
                <a:solidFill>
                  <a:srgbClr val="FF0000"/>
                </a:solidFill>
                <a:latin typeface="华文新魏" panose="02010800040101010101" pitchFamily="2" charset="-122"/>
                <a:ea typeface="华文新魏" panose="02010800040101010101" pitchFamily="2" charset="-122"/>
                <a:cs typeface="+mn-cs"/>
              </a:rPr>
              <a:t>页替换策略</a:t>
            </a:r>
            <a:r>
              <a:rPr lang="en-US" altLang="zh-CN" sz="2400" dirty="0">
                <a:solidFill>
                  <a:srgbClr val="FF0000"/>
                </a:solidFill>
                <a:latin typeface="华文新魏" panose="02010800040101010101" pitchFamily="2" charset="-122"/>
                <a:ea typeface="华文新魏" panose="02010800040101010101" pitchFamily="2" charset="-122"/>
                <a:cs typeface="+mn-cs"/>
              </a:rPr>
              <a:t>(page replacement policy)</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从缓冲池中选择一个</a:t>
            </a:r>
            <a:r>
              <a:rPr lang="en-US" altLang="zh-CN" sz="2400" dirty="0" err="1">
                <a:solidFill>
                  <a:srgbClr val="333399"/>
                </a:solidFill>
                <a:latin typeface="华文新魏" panose="02010800040101010101" pitchFamily="2" charset="-122"/>
                <a:ea typeface="华文新魏" panose="02010800040101010101" pitchFamily="2" charset="-122"/>
                <a:cs typeface="+mn-cs"/>
              </a:rPr>
              <a:t>pin_count</a:t>
            </a:r>
            <a:r>
              <a:rPr lang="en-US" altLang="zh-CN" sz="2400" dirty="0">
                <a:solidFill>
                  <a:srgbClr val="333399"/>
                </a:solidFill>
                <a:latin typeface="华文新魏" panose="02010800040101010101" pitchFamily="2" charset="-122"/>
                <a:ea typeface="华文新魏" panose="02010800040101010101" pitchFamily="2" charset="-122"/>
                <a:cs typeface="+mn-cs"/>
              </a:rPr>
              <a:t> = 0</a:t>
            </a:r>
            <a:r>
              <a:rPr lang="zh-CN" altLang="en-US" sz="2400" dirty="0">
                <a:solidFill>
                  <a:srgbClr val="333399"/>
                </a:solidFill>
                <a:latin typeface="华文新魏" panose="02010800040101010101" pitchFamily="2" charset="-122"/>
                <a:ea typeface="华文新魏" panose="02010800040101010101" pitchFamily="2" charset="-122"/>
                <a:cs typeface="+mn-cs"/>
              </a:rPr>
              <a:t>的页框</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将该页框的</a:t>
            </a:r>
            <a:r>
              <a:rPr lang="en-US" altLang="zh-CN" sz="2400" dirty="0" err="1">
                <a:solidFill>
                  <a:srgbClr val="333399"/>
                </a:solidFill>
                <a:latin typeface="华文新魏" panose="02010800040101010101" pitchFamily="2" charset="-122"/>
                <a:ea typeface="华文新魏" panose="02010800040101010101" pitchFamily="2" charset="-122"/>
                <a:cs typeface="+mn-cs"/>
              </a:rPr>
              <a:t>pin_count</a:t>
            </a:r>
            <a:r>
              <a:rPr lang="zh-CN" altLang="en-US" sz="2400" dirty="0">
                <a:solidFill>
                  <a:srgbClr val="333399"/>
                </a:solidFill>
                <a:latin typeface="华文新魏" panose="02010800040101010101" pitchFamily="2" charset="-122"/>
                <a:ea typeface="华文新魏" panose="02010800040101010101" pitchFamily="2" charset="-122"/>
                <a:cs typeface="+mn-cs"/>
              </a:rPr>
              <a:t>加</a:t>
            </a:r>
            <a:r>
              <a:rPr lang="en-US" altLang="zh-CN" sz="2400" dirty="0">
                <a:solidFill>
                  <a:srgbClr val="333399"/>
                </a:solidFill>
                <a:latin typeface="华文新魏" panose="02010800040101010101" pitchFamily="2" charset="-122"/>
                <a:ea typeface="华文新魏" panose="02010800040101010101" pitchFamily="2" charset="-122"/>
                <a:cs typeface="+mn-cs"/>
              </a:rPr>
              <a:t>1</a:t>
            </a: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写回脏页</a:t>
            </a:r>
            <a:r>
              <a:rPr lang="en-US" altLang="zh-CN" sz="2400" dirty="0">
                <a:solidFill>
                  <a:srgbClr val="FF0000"/>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如果该页框的</a:t>
            </a:r>
            <a:r>
              <a:rPr lang="en-US" altLang="zh-CN" sz="2400" dirty="0">
                <a:solidFill>
                  <a:srgbClr val="333399"/>
                </a:solidFill>
                <a:latin typeface="华文新魏" panose="02010800040101010101" pitchFamily="2" charset="-122"/>
                <a:ea typeface="华文新魏" panose="02010800040101010101" pitchFamily="2" charset="-122"/>
                <a:cs typeface="+mn-cs"/>
              </a:rPr>
              <a:t>dirty</a:t>
            </a:r>
            <a:r>
              <a:rPr lang="zh-CN" altLang="en-US" sz="2400" dirty="0">
                <a:solidFill>
                  <a:srgbClr val="333399"/>
                </a:solidFill>
                <a:latin typeface="华文新魏" panose="02010800040101010101" pitchFamily="2" charset="-122"/>
                <a:ea typeface="华文新魏" panose="02010800040101010101" pitchFamily="2" charset="-122"/>
                <a:cs typeface="+mn-cs"/>
              </a:rPr>
              <a:t>值为真</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则将该页框中的页写回磁</a:t>
            </a:r>
            <a:r>
              <a:rPr lang="zh-CN" altLang="en-US" sz="2400" dirty="0">
                <a:solidFill>
                  <a:srgbClr val="333399"/>
                </a:solidFill>
                <a:latin typeface="华文新魏" panose="02010800040101010101" pitchFamily="2" charset="-122"/>
                <a:ea typeface="华文新魏" panose="02010800040101010101" pitchFamily="2" charset="-122"/>
              </a:rPr>
              <a:t>盘文件</a:t>
            </a:r>
            <a:endParaRPr lang="en-US" altLang="zh-CN" sz="2400" dirty="0">
              <a:solidFill>
                <a:srgbClr val="333399"/>
              </a:solidFill>
              <a:latin typeface="华文新魏" panose="02010800040101010101" pitchFamily="2" charset="-122"/>
              <a:ea typeface="华文新魏" panose="02010800040101010101" pitchFamily="2" charset="-122"/>
            </a:endParaRPr>
          </a:p>
          <a:p>
            <a:pPr lvl="1">
              <a:defRPr/>
            </a:pPr>
            <a:r>
              <a:rPr lang="zh-CN" altLang="en-US" sz="2400" dirty="0">
                <a:solidFill>
                  <a:srgbClr val="FF0000"/>
                </a:solidFill>
                <a:latin typeface="华文新魏" panose="02010800040101010101" pitchFamily="2" charset="-122"/>
                <a:ea typeface="华文新魏" panose="02010800040101010101" pitchFamily="2" charset="-122"/>
                <a:cs typeface="+mn-cs"/>
              </a:rPr>
              <a:t>读请求页：</a:t>
            </a:r>
            <a:r>
              <a:rPr lang="zh-CN" altLang="en-US" sz="2400" dirty="0">
                <a:solidFill>
                  <a:srgbClr val="333399"/>
                </a:solidFill>
                <a:latin typeface="华文新魏" panose="02010800040101010101" pitchFamily="2" charset="-122"/>
                <a:ea typeface="华文新魏" panose="02010800040101010101" pitchFamily="2" charset="-122"/>
                <a:cs typeface="+mn-cs"/>
              </a:rPr>
              <a:t>将请求的页 </a:t>
            </a:r>
            <a:r>
              <a:rPr lang="en-US" altLang="zh-CN" sz="2400" dirty="0">
                <a:solidFill>
                  <a:srgbClr val="333399"/>
                </a:solidFill>
                <a:latin typeface="华文新魏" panose="02010800040101010101" pitchFamily="2" charset="-122"/>
                <a:ea typeface="华文新魏" panose="02010800040101010101" pitchFamily="2" charset="-122"/>
                <a:cs typeface="+mn-cs"/>
              </a:rPr>
              <a:t>P</a:t>
            </a:r>
            <a:r>
              <a:rPr lang="zh-CN" altLang="en-US" sz="2400" dirty="0">
                <a:solidFill>
                  <a:srgbClr val="333399"/>
                </a:solidFill>
                <a:latin typeface="华文新魏" panose="02010800040101010101" pitchFamily="2" charset="-122"/>
                <a:ea typeface="华文新魏" panose="02010800040101010101" pitchFamily="2" charset="-122"/>
                <a:cs typeface="+mn-cs"/>
              </a:rPr>
              <a:t>读入该页框，返回该页框的地址</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noProof="0" dirty="0">
                <a:ln>
                  <a:noFill/>
                </a:ln>
                <a:uLnTx/>
                <a:uFillTx/>
                <a:latin typeface="华文行楷" panose="02010800040101010101" pitchFamily="2" charset="-122"/>
                <a:ea typeface="华文行楷" panose="02010800040101010101" pitchFamily="2" charset="-122"/>
                <a:cs typeface="+mj-cs"/>
                <a:sym typeface="+mn-ea"/>
              </a:rPr>
              <a:t>缓冲区管理技术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续</a:t>
            </a:r>
            <a:r>
              <a:rPr lang="en-US" altLang="zh-CN" dirty="0">
                <a:latin typeface="华文新魏" panose="02010800040101010101" pitchFamily="2" charset="-122"/>
                <a:ea typeface="华文新魏" panose="02010800040101010101" pitchFamily="2" charset="-122"/>
              </a:rPr>
              <a:t>)</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962346" y="1772816"/>
            <a:ext cx="7614136" cy="439248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续</a:t>
            </a:r>
            <a:r>
              <a:rPr lang="en-US" altLang="zh-CN" dirty="0">
                <a:latin typeface="华文新魏" panose="02010800040101010101" pitchFamily="2" charset="-122"/>
                <a:ea typeface="华文新魏" panose="02010800040101010101" pitchFamily="2" charset="-122"/>
              </a:rPr>
              <a:t>)</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49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899592" y="1844824"/>
            <a:ext cx="7731759" cy="44049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p>
        </p:txBody>
      </p:sp>
      <p:sp>
        <p:nvSpPr>
          <p:cNvPr id="3" name="内容占位符 2"/>
          <p:cNvSpPr>
            <a:spLocks noGrp="1"/>
          </p:cNvSpPr>
          <p:nvPr>
            <p:ph idx="1"/>
          </p:nvPr>
        </p:nvSpPr>
        <p:spPr>
          <a:xfrm>
            <a:off x="381000" y="1206500"/>
            <a:ext cx="83820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快闪存储器</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(Flash memory) </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当系统故障或断电时，数据仍得以保存</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相对于主存储器，每字节的价格更低</a:t>
            </a:r>
            <a:endParaRPr kumimoji="0" lang="en-US" altLang="zh-CN" sz="20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读的速度几乎与主存相同</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相对于主存，写的速度要慢一些</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 (</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几微秒</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 </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擦除的速度更慢</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以广泛被应用与可以插入电脑的通用串行总线</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(Universal Serial Bus)</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槽的设备中</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目前，快速闪存已作为磁盘的替代品越来越多的被使用</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固态硬盘</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(solid state drive)</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22D4F85-9949-47BD-9E71-1FB3CE5326D1}"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磁盘缓冲处理技术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a:xfrm>
            <a:off x="381000" y="1341438"/>
            <a:ext cx="8229600" cy="5318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缓冲区内容替换</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3EDC61E-BAA3-4687-B9AD-CAD4A77BEF4B}"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1023934" y="2060836"/>
            <a:ext cx="7453370" cy="846996"/>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285750" marR="0" indent="-285750" defTabSz="914400" eaLnBrk="0" hangingPunct="0">
              <a:spcBef>
                <a:spcPct val="20000"/>
              </a:spcBef>
              <a:buClr>
                <a:srgbClr val="000000"/>
              </a:buClr>
              <a:buSzPct val="75000"/>
              <a:buFontTx/>
              <a:defRPr/>
            </a:pP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LRU(</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最近最少使用</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策略</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pPr marL="285750" marR="0" indent="-285750" defTabSz="914400" eaLnBrk="0" hangingPunct="0">
              <a:spcBef>
                <a:spcPct val="20000"/>
              </a:spcBef>
              <a:buClr>
                <a:srgbClr val="000000"/>
              </a:buClr>
              <a:buSzPct val="75000"/>
              <a:buFontTx/>
              <a:defRPr/>
            </a:pPr>
            <a:r>
              <a:rPr kumimoji="0" lang="zh-CN" altLang="en-US" sz="2400" b="0" kern="0" cap="none" spc="0" normalizeH="0" baseline="0" noProof="0" dirty="0">
                <a:solidFill>
                  <a:srgbClr val="2929FF"/>
                </a:solidFill>
                <a:latin typeface="华文新魏" panose="02010800040101010101" pitchFamily="2" charset="-122"/>
                <a:ea typeface="华文新魏" panose="02010800040101010101" pitchFamily="2" charset="-122"/>
                <a:cs typeface="Times New Roman" panose="02020603050405020304" pitchFamily="18" charset="0"/>
              </a:rPr>
              <a:t>把最近不经常使用的缓冲区中数据释放</a:t>
            </a:r>
            <a:r>
              <a:rPr kumimoji="0" lang="en-US" altLang="zh-CN" sz="2400" b="0" kern="0" cap="none" spc="0" normalizeH="0" baseline="0" noProof="0" dirty="0">
                <a:solidFill>
                  <a:srgbClr val="2929FF"/>
                </a:solidFill>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0" kern="0" cap="none" spc="0" normalizeH="0" baseline="0" noProof="0" dirty="0">
              <a:solidFill>
                <a:srgbClr val="2929FF"/>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Rectangle 2"/>
          <p:cNvSpPr txBox="1">
            <a:spLocks noChangeArrowheads="1"/>
          </p:cNvSpPr>
          <p:nvPr/>
        </p:nvSpPr>
        <p:spPr>
          <a:xfrm>
            <a:off x="1018724" y="3058688"/>
            <a:ext cx="7452000" cy="929264"/>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285750" marR="0" indent="-285750" defTabSz="914400" eaLnBrk="0" hangingPunct="0">
              <a:spcBef>
                <a:spcPct val="20000"/>
              </a:spcBef>
              <a:buClr>
                <a:srgbClr val="000000"/>
              </a:buClr>
              <a:buSzPct val="75000"/>
              <a:buFontTx/>
              <a:defRPr/>
            </a:pP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立即丢弃策略</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pPr marL="285750" marR="0" indent="-285750" defTabSz="914400" eaLnBrk="0" hangingPunct="0">
              <a:spcBef>
                <a:spcPct val="20000"/>
              </a:spcBef>
              <a:buClr>
                <a:srgbClr val="000000"/>
              </a:buClr>
              <a:buSzPct val="75000"/>
              <a:buFontTx/>
              <a:defRPr/>
            </a:pPr>
            <a:r>
              <a:rPr kumimoji="0" lang="zh-CN" altLang="en-US" sz="2400" b="0" kern="0" cap="none" spc="0" normalizeH="0" baseline="0" noProof="0" dirty="0">
                <a:solidFill>
                  <a:srgbClr val="0000CC"/>
                </a:solidFill>
                <a:latin typeface="华文新魏" panose="02010800040101010101" pitchFamily="2" charset="-122"/>
                <a:ea typeface="华文新魏" panose="02010800040101010101" pitchFamily="2" charset="-122"/>
                <a:cs typeface="Times New Roman" panose="02020603050405020304" pitchFamily="18" charset="0"/>
              </a:rPr>
              <a:t>一旦缓冲区中的数据被使用结束，立即释放</a:t>
            </a:r>
            <a:r>
              <a:rPr kumimoji="0" lang="en-US" altLang="zh-CN" sz="2400" b="0" kern="0" cap="none" spc="0" normalizeH="0" baseline="0" noProof="0" dirty="0">
                <a:solidFill>
                  <a:srgbClr val="0000CC"/>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9" name="Rectangle 2"/>
          <p:cNvSpPr txBox="1">
            <a:spLocks noChangeArrowheads="1"/>
          </p:cNvSpPr>
          <p:nvPr/>
        </p:nvSpPr>
        <p:spPr>
          <a:xfrm>
            <a:off x="1014611" y="4127990"/>
            <a:ext cx="7452000" cy="868086"/>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285750" marR="0" indent="-285750" defTabSz="914400" eaLnBrk="0" hangingPunct="0">
              <a:spcBef>
                <a:spcPct val="20000"/>
              </a:spcBef>
              <a:buClr>
                <a:srgbClr val="000000"/>
              </a:buClr>
              <a:buSzPct val="75000"/>
              <a:buFontTx/>
              <a:defRPr/>
            </a:pP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MRU(</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最近最多使用</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策略</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pPr marL="285750" marR="0" indent="-285750" defTabSz="914400" eaLnBrk="0" hangingPunct="0">
              <a:spcBef>
                <a:spcPct val="20000"/>
              </a:spcBef>
              <a:buClr>
                <a:srgbClr val="000000"/>
              </a:buClr>
              <a:buSzPct val="75000"/>
              <a:buFontTx/>
              <a:defRPr/>
            </a:pPr>
            <a:r>
              <a:rPr kumimoji="0" lang="zh-CN" altLang="en-US" sz="2400" b="0" kern="0" cap="none" spc="0" normalizeH="0" baseline="0" noProof="0" dirty="0">
                <a:solidFill>
                  <a:srgbClr val="0000CC"/>
                </a:solidFill>
                <a:latin typeface="华文新魏" panose="02010800040101010101" pitchFamily="2" charset="-122"/>
                <a:ea typeface="华文新魏" panose="02010800040101010101" pitchFamily="2" charset="-122"/>
                <a:cs typeface="Times New Roman" panose="02020603050405020304" pitchFamily="18" charset="0"/>
              </a:rPr>
              <a:t>把最近最常使用的缓冲区中释放</a:t>
            </a:r>
            <a:r>
              <a:rPr kumimoji="0" lang="en-US" altLang="zh-CN" sz="2400" b="0" kern="0" cap="none" spc="0" normalizeH="0" baseline="0" noProof="0" dirty="0">
                <a:solidFill>
                  <a:srgbClr val="0000CC"/>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10" name="Rectangle 2"/>
          <p:cNvSpPr txBox="1">
            <a:spLocks noChangeArrowheads="1"/>
          </p:cNvSpPr>
          <p:nvPr/>
        </p:nvSpPr>
        <p:spPr>
          <a:xfrm>
            <a:off x="1014602" y="5053252"/>
            <a:ext cx="7452000" cy="1166948"/>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285750" marR="0" indent="-285750" defTabSz="914400" eaLnBrk="0" hangingPunct="0">
              <a:spcBef>
                <a:spcPts val="0"/>
              </a:spcBef>
              <a:buClr>
                <a:srgbClr val="000000"/>
              </a:buClr>
              <a:buSzPct val="75000"/>
              <a:buFontTx/>
              <a:defRPr/>
            </a:pP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pPr marL="285750" marR="0" indent="-285750" defTabSz="914400" eaLnBrk="0" hangingPunct="0">
              <a:spcBef>
                <a:spcPts val="0"/>
              </a:spcBef>
              <a:buClr>
                <a:srgbClr val="000000"/>
              </a:buClr>
              <a:buSzPct val="75000"/>
              <a:buFontTx/>
              <a:defRPr/>
            </a:pPr>
            <a:r>
              <a:rPr kumimoji="0" lang="zh-CN" altLang="en-US" sz="2400" b="0" kern="0" cap="none" spc="0" normalizeH="0" baseline="0" noProof="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释放缓冲区时，需要考虑该缓冲区数据</a:t>
            </a: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是否需</a:t>
            </a:r>
            <a:endParaRPr kumimoji="0" lang="en-US" altLang="zh-CN"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285750" marR="0" indent="-285750" defTabSz="914400" eaLnBrk="0" hangingPunct="0">
              <a:spcBef>
                <a:spcPts val="0"/>
              </a:spcBef>
              <a:buClr>
                <a:srgbClr val="000000"/>
              </a:buClr>
              <a:buSzPct val="75000"/>
              <a:buFontTx/>
              <a:defRPr/>
            </a:pPr>
            <a:r>
              <a:rPr kumimoji="0" lang="zh-CN" altLang="en-US" sz="24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要写回磁盘存储器</a:t>
            </a:r>
            <a:r>
              <a:rPr kumimoji="0" lang="en-US" altLang="zh-CN" sz="2400" b="0" kern="0" cap="none" spc="0" normalizeH="0" baseline="0" noProof="0" dirty="0">
                <a:solidFill>
                  <a:srgbClr val="800000"/>
                </a:solidFill>
                <a:latin typeface="华文新魏" panose="02010800040101010101" pitchFamily="2" charset="-122"/>
                <a:ea typeface="华文新魏" panose="02010800040101010101" pitchFamily="2"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noProof="0" dirty="0">
                <a:ln>
                  <a:noFill/>
                </a:ln>
                <a:uLnTx/>
                <a:uFillTx/>
                <a:latin typeface="华文行楷" panose="02010800040101010101" pitchFamily="2" charset="-122"/>
                <a:ea typeface="华文行楷" panose="02010800040101010101" pitchFamily="2" charset="-122"/>
                <a:cs typeface="+mj-cs"/>
                <a:sym typeface="+mn-ea"/>
              </a:rPr>
              <a:t>缓冲区管理技术</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请求页</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情况</a:t>
            </a:r>
            <a:r>
              <a:rPr lang="en-US" altLang="zh-CN" dirty="0">
                <a:latin typeface="华文新魏" panose="02010800040101010101" pitchFamily="2" charset="-122"/>
                <a:ea typeface="华文新魏" panose="02010800040101010101" pitchFamily="2" charset="-122"/>
              </a:rPr>
              <a:t>3</a:t>
            </a: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如果缓冲池中没有</a:t>
            </a:r>
            <a:r>
              <a:rPr lang="en-US" altLang="zh-CN" sz="2400" dirty="0">
                <a:solidFill>
                  <a:srgbClr val="333399"/>
                </a:solidFill>
                <a:latin typeface="华文新魏" panose="02010800040101010101" pitchFamily="2" charset="-122"/>
                <a:ea typeface="华文新魏" panose="02010800040101010101" pitchFamily="2" charset="-122"/>
                <a:cs typeface="+mn-cs"/>
              </a:rPr>
              <a:t>pin-count = 0</a:t>
            </a:r>
            <a:r>
              <a:rPr lang="zh-CN" altLang="en-US" sz="2400" dirty="0">
                <a:solidFill>
                  <a:srgbClr val="333399"/>
                </a:solidFill>
                <a:latin typeface="华文新魏" panose="02010800040101010101" pitchFamily="2" charset="-122"/>
                <a:ea typeface="华文新魏" panose="02010800040101010101" pitchFamily="2" charset="-122"/>
                <a:cs typeface="+mn-cs"/>
              </a:rPr>
              <a:t>的页框</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则请求开始等待</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直至</a:t>
            </a:r>
            <a:r>
              <a:rPr lang="en-US" altLang="zh-CN" sz="2400" dirty="0">
                <a:solidFill>
                  <a:srgbClr val="333399"/>
                </a:solidFill>
                <a:latin typeface="华文新魏" panose="02010800040101010101" pitchFamily="2" charset="-122"/>
                <a:ea typeface="华文新魏" panose="02010800040101010101" pitchFamily="2" charset="-122"/>
                <a:cs typeface="+mn-cs"/>
              </a:rPr>
              <a:t>DBMS</a:t>
            </a:r>
            <a:r>
              <a:rPr lang="zh-CN" altLang="en-US" sz="2400" dirty="0">
                <a:solidFill>
                  <a:srgbClr val="333399"/>
                </a:solidFill>
                <a:latin typeface="华文新魏" panose="02010800040101010101" pitchFamily="2" charset="-122"/>
                <a:ea typeface="华文新魏" panose="02010800040101010101" pitchFamily="2" charset="-122"/>
                <a:cs typeface="+mn-cs"/>
              </a:rPr>
              <a:t>释放了缓冲池中的页面</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实际上</a:t>
            </a:r>
            <a:r>
              <a:rPr lang="en-US" altLang="zh-CN" sz="2400" dirty="0">
                <a:solidFill>
                  <a:srgbClr val="333399"/>
                </a:solidFill>
                <a:latin typeface="华文新魏" panose="02010800040101010101" pitchFamily="2" charset="-122"/>
                <a:ea typeface="华文新魏" panose="02010800040101010101" pitchFamily="2" charset="-122"/>
                <a:cs typeface="+mn-cs"/>
              </a:rPr>
              <a:t>, DBMS</a:t>
            </a:r>
            <a:r>
              <a:rPr lang="zh-CN" altLang="en-US" sz="2400" dirty="0">
                <a:solidFill>
                  <a:srgbClr val="333399"/>
                </a:solidFill>
                <a:latin typeface="华文新魏" panose="02010800040101010101" pitchFamily="2" charset="-122"/>
                <a:ea typeface="华文新魏" panose="02010800040101010101" pitchFamily="2" charset="-122"/>
                <a:cs typeface="+mn-cs"/>
              </a:rPr>
              <a:t>会终止</a:t>
            </a:r>
            <a:r>
              <a:rPr lang="en-US" altLang="zh-CN" sz="2400" dirty="0">
                <a:solidFill>
                  <a:srgbClr val="333399"/>
                </a:solidFill>
                <a:latin typeface="华文新魏" panose="02010800040101010101" pitchFamily="2" charset="-122"/>
                <a:ea typeface="华文新魏" panose="02010800040101010101" pitchFamily="2" charset="-122"/>
                <a:cs typeface="+mn-cs"/>
              </a:rPr>
              <a:t>(abort)</a:t>
            </a:r>
            <a:r>
              <a:rPr lang="zh-CN" altLang="en-US" sz="2400" dirty="0">
                <a:solidFill>
                  <a:srgbClr val="333399"/>
                </a:solidFill>
                <a:latin typeface="华文新魏" panose="02010800040101010101" pitchFamily="2" charset="-122"/>
                <a:ea typeface="华文新魏" panose="02010800040101010101" pitchFamily="2" charset="-122"/>
                <a:cs typeface="+mn-cs"/>
              </a:rPr>
              <a:t>提出该请求的事务</a:t>
            </a:r>
            <a:r>
              <a:rPr lang="en-US" altLang="zh-CN" sz="2400" dirty="0">
                <a:solidFill>
                  <a:srgbClr val="333399"/>
                </a:solidFill>
                <a:latin typeface="华文新魏" panose="02010800040101010101" pitchFamily="2" charset="-122"/>
                <a:ea typeface="华文新魏" panose="02010800040101010101" pitchFamily="2" charset="-122"/>
                <a:cs typeface="+mn-cs"/>
              </a:rPr>
              <a:t>,</a:t>
            </a:r>
            <a:r>
              <a:rPr lang="zh-CN" altLang="en-US" sz="2400" dirty="0">
                <a:solidFill>
                  <a:srgbClr val="333399"/>
                </a:solidFill>
                <a:latin typeface="华文新魏" panose="02010800040101010101" pitchFamily="2" charset="-122"/>
                <a:ea typeface="华文新魏" panose="02010800040101010101" pitchFamily="2" charset="-122"/>
                <a:cs typeface="+mn-cs"/>
              </a:rPr>
              <a:t>并重新执行它</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2420305" y="3334544"/>
            <a:ext cx="4932040" cy="29960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释放页</a:t>
            </a:r>
            <a:endParaRPr lang="en-US" altLang="zh-CN" dirty="0">
              <a:latin typeface="华文新魏" panose="02010800040101010101" pitchFamily="2" charset="-122"/>
              <a:ea typeface="华文新魏" panose="02010800040101010101" pitchFamily="2" charset="-122"/>
            </a:endParaRPr>
          </a:p>
          <a:p>
            <a:pPr lvl="1">
              <a:defRPr/>
            </a:pPr>
            <a:r>
              <a:rPr lang="en-US" altLang="zh-CN" sz="2400" dirty="0">
                <a:solidFill>
                  <a:srgbClr val="333399"/>
                </a:solidFill>
                <a:latin typeface="华文新魏" panose="02010800040101010101" pitchFamily="2" charset="-122"/>
                <a:ea typeface="华文新魏" panose="02010800040101010101" pitchFamily="2" charset="-122"/>
                <a:cs typeface="+mn-cs"/>
              </a:rPr>
              <a:t>Unpin</a:t>
            </a:r>
            <a:r>
              <a:rPr lang="zh-CN" altLang="en-US" sz="2400" dirty="0">
                <a:solidFill>
                  <a:srgbClr val="333399"/>
                </a:solidFill>
                <a:latin typeface="华文新魏" panose="02010800040101010101" pitchFamily="2" charset="-122"/>
                <a:ea typeface="华文新魏" panose="02010800040101010101" pitchFamily="2" charset="-122"/>
                <a:cs typeface="+mn-cs"/>
              </a:rPr>
              <a:t>被释放的页，即将包含该页的页框的</a:t>
            </a:r>
            <a:r>
              <a:rPr lang="en-US" altLang="zh-CN" sz="2400" dirty="0" err="1">
                <a:solidFill>
                  <a:srgbClr val="333399"/>
                </a:solidFill>
                <a:latin typeface="华文新魏" panose="02010800040101010101" pitchFamily="2" charset="-122"/>
                <a:ea typeface="华文新魏" panose="02010800040101010101" pitchFamily="2" charset="-122"/>
                <a:cs typeface="+mn-cs"/>
              </a:rPr>
              <a:t>pin_count</a:t>
            </a:r>
            <a:r>
              <a:rPr lang="zh-CN" altLang="en-US" sz="2400" dirty="0">
                <a:solidFill>
                  <a:srgbClr val="333399"/>
                </a:solidFill>
                <a:latin typeface="华文新魏" panose="02010800040101010101" pitchFamily="2" charset="-122"/>
                <a:ea typeface="华文新魏" panose="02010800040101010101" pitchFamily="2" charset="-122"/>
                <a:cs typeface="+mn-cs"/>
              </a:rPr>
              <a:t>减</a:t>
            </a:r>
            <a:r>
              <a:rPr lang="en-US" altLang="zh-CN" sz="2400" dirty="0">
                <a:solidFill>
                  <a:srgbClr val="333399"/>
                </a:solidFill>
                <a:latin typeface="华文新魏" panose="02010800040101010101" pitchFamily="2" charset="-122"/>
                <a:ea typeface="华文新魏" panose="02010800040101010101" pitchFamily="2" charset="-122"/>
                <a:cs typeface="+mn-cs"/>
              </a:rPr>
              <a:t>1</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7" name="图片 6"/>
          <p:cNvPicPr>
            <a:picLocks noChangeAspect="1"/>
          </p:cNvPicPr>
          <p:nvPr/>
        </p:nvPicPr>
        <p:blipFill>
          <a:blip r:embed="rId2"/>
          <a:stretch>
            <a:fillRect/>
          </a:stretch>
        </p:blipFill>
        <p:spPr>
          <a:xfrm>
            <a:off x="1520205" y="2492896"/>
            <a:ext cx="6732240" cy="400764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lvl="0" algn="r">
              <a:defRPr/>
            </a:pPr>
            <a:r>
              <a:rPr lang="zh-CN" altLang="en-US" dirty="0">
                <a:latin typeface="华文行楷" panose="02010800040101010101" pitchFamily="2" charset="-122"/>
                <a:ea typeface="华文行楷" panose="02010800040101010101" pitchFamily="2" charset="-122"/>
                <a:sym typeface="+mn-ea"/>
              </a:rPr>
              <a:t>缓冲区管理</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3" name="内容占位符 2"/>
          <p:cNvSpPr>
            <a:spLocks noGrp="1"/>
          </p:cNvSpPr>
          <p:nvPr>
            <p:ph idx="1"/>
          </p:nvPr>
        </p:nvSpPr>
        <p:spPr>
          <a:xfrm>
            <a:off x="771525" y="1071563"/>
            <a:ext cx="8229600" cy="4525963"/>
          </a:xfrm>
        </p:spPr>
        <p:txBody>
          <a:bodyPr vert="horz" wrap="square" lIns="91440" tIns="45720" rIns="91440" bIns="45720" numCol="1" anchor="t" anchorCtr="0" compatLnSpc="1"/>
          <a:lstStyle/>
          <a:p>
            <a:pPr lvl="0">
              <a:defRPr/>
            </a:pPr>
            <a:r>
              <a:rPr lang="zh-CN" altLang="en-US" dirty="0">
                <a:latin typeface="华文新魏" panose="02010800040101010101" pitchFamily="2" charset="-122"/>
                <a:ea typeface="华文新魏" panose="02010800040101010101" pitchFamily="2" charset="-122"/>
              </a:rPr>
              <a:t>修改页</a:t>
            </a:r>
            <a:endParaRPr lang="en-US" altLang="zh-CN" dirty="0">
              <a:latin typeface="华文新魏" panose="02010800040101010101" pitchFamily="2" charset="-122"/>
              <a:ea typeface="华文新魏" panose="02010800040101010101" pitchFamily="2" charset="-122"/>
            </a:endParaRPr>
          </a:p>
          <a:p>
            <a:pPr lvl="1">
              <a:defRPr/>
            </a:pPr>
            <a:r>
              <a:rPr lang="zh-CN" altLang="en-US" sz="2400" dirty="0">
                <a:solidFill>
                  <a:srgbClr val="333399"/>
                </a:solidFill>
                <a:latin typeface="华文新魏" panose="02010800040101010101" pitchFamily="2" charset="-122"/>
                <a:ea typeface="华文新魏" panose="02010800040101010101" pitchFamily="2" charset="-122"/>
                <a:cs typeface="+mn-cs"/>
              </a:rPr>
              <a:t>将被修改的页所在的页框的</a:t>
            </a:r>
            <a:r>
              <a:rPr lang="en-US" altLang="zh-CN" sz="2400" dirty="0">
                <a:solidFill>
                  <a:srgbClr val="333399"/>
                </a:solidFill>
                <a:latin typeface="华文新魏" panose="02010800040101010101" pitchFamily="2" charset="-122"/>
                <a:ea typeface="华文新魏" panose="02010800040101010101" pitchFamily="2" charset="-122"/>
                <a:cs typeface="+mn-cs"/>
              </a:rPr>
              <a:t>dirty</a:t>
            </a:r>
            <a:r>
              <a:rPr lang="zh-CN" altLang="en-US" sz="2400" dirty="0">
                <a:solidFill>
                  <a:srgbClr val="333399"/>
                </a:solidFill>
                <a:latin typeface="华文新魏" panose="02010800040101010101" pitchFamily="2" charset="-122"/>
                <a:ea typeface="华文新魏" panose="02010800040101010101" pitchFamily="2" charset="-122"/>
                <a:cs typeface="+mn-cs"/>
              </a:rPr>
              <a:t>值置为真</a:t>
            </a:r>
            <a:endParaRPr lang="en-US" altLang="zh-CN" sz="2400" dirty="0">
              <a:solidFill>
                <a:srgbClr val="333399"/>
              </a:solidFill>
              <a:latin typeface="华文新魏" panose="02010800040101010101" pitchFamily="2" charset="-122"/>
              <a:ea typeface="华文新魏" panose="02010800040101010101" pitchFamily="2" charset="-122"/>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7A7DE7-30D4-4AA7-A1EA-1D31C19C0F7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8" name="图片 7"/>
          <p:cNvPicPr>
            <a:picLocks noChangeAspect="1"/>
          </p:cNvPicPr>
          <p:nvPr/>
        </p:nvPicPr>
        <p:blipFill>
          <a:blip r:embed="rId2"/>
          <a:stretch>
            <a:fillRect/>
          </a:stretch>
        </p:blipFill>
        <p:spPr>
          <a:xfrm>
            <a:off x="1244845" y="2132856"/>
            <a:ext cx="7282959" cy="42618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文件概述</a:t>
            </a:r>
          </a:p>
        </p:txBody>
      </p:sp>
      <p:sp>
        <p:nvSpPr>
          <p:cNvPr id="3" name="内容占位符 2"/>
          <p:cNvSpPr>
            <a:spLocks noGrp="1"/>
          </p:cNvSpPr>
          <p:nvPr>
            <p:ph idx="1"/>
          </p:nvPr>
        </p:nvSpPr>
        <p:spPr>
          <a:xfrm>
            <a:off x="381000" y="1412875"/>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用</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函数来存储和存取关系记录。</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对文件中每个记录的同一属性或属性集需要计算一个散列函数。</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散列函数的结果确定了记录应该存储到文件哪个物理块中。</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即指定某个关系上的一个（组）属性</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作为</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码，然后对该</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码定义一个函数（称为</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函数），关系记录的存储地址由</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来决定，</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是记录在</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上的值</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BA39436-E231-41A2-B5BB-1E934CEEF1AF}"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 name="Rectangle 2"/>
          <p:cNvSpPr txBox="1">
            <a:spLocks noChangeArrowheads="1"/>
          </p:cNvSpPr>
          <p:nvPr/>
        </p:nvSpPr>
        <p:spPr>
          <a:xfrm>
            <a:off x="1981200" y="2248535"/>
            <a:ext cx="5551805" cy="2912110"/>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indent="-342900" algn="just" defTabSz="914400">
              <a:spcBef>
                <a:spcPct val="20000"/>
              </a:spcBef>
              <a:buClr>
                <a:srgbClr val="C00000"/>
              </a:buClr>
              <a:buSzPct val="50000"/>
              <a:buFont typeface="Monotype Sorts" pitchFamily="2" charset="2"/>
              <a:buChar char="n"/>
              <a:defRPr/>
            </a:pP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简单</a:t>
            </a:r>
            <a:r>
              <a:rPr kumimoji="1" lang="en-US" altLang="zh-CN"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p>
          <a:p>
            <a:pPr marL="342900" marR="0" indent="-342900" algn="just" defTabSz="914400">
              <a:spcBef>
                <a:spcPct val="20000"/>
              </a:spcBef>
              <a:buClr>
                <a:srgbClr val="C00000"/>
              </a:buClr>
              <a:buSzPct val="50000"/>
              <a:buFont typeface="Monotype Sorts" pitchFamily="2" charset="2"/>
              <a:buChar char="n"/>
              <a:defRPr/>
            </a:pP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动态</a:t>
            </a:r>
            <a:r>
              <a:rPr kumimoji="1" lang="en-US" altLang="zh-CN"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p>
          <a:p>
            <a:pPr marL="800100" marR="0" lvl="1" indent="-342900" algn="just" defTabSz="914400">
              <a:spcBef>
                <a:spcPct val="20000"/>
              </a:spcBef>
              <a:buClr>
                <a:srgbClr val="C00000"/>
              </a:buClr>
              <a:buSzPct val="50000"/>
              <a:buFont typeface="Monotype Sorts" pitchFamily="2" charset="2"/>
              <a:buChar char="n"/>
              <a:defRPr/>
            </a:pP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可扩展</a:t>
            </a:r>
            <a:r>
              <a:rPr kumimoji="1" lang="en-US" altLang="zh-CN"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kumimoji="1" lang="en-US" altLang="zh-CN"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marL="800100" marR="0" lvl="1" indent="-342900" algn="just" defTabSz="914400">
              <a:spcBef>
                <a:spcPct val="20000"/>
              </a:spcBef>
              <a:buClr>
                <a:srgbClr val="C00000"/>
              </a:buClr>
              <a:buSzPct val="50000"/>
              <a:buFont typeface="Monotype Sorts" pitchFamily="2" charset="2"/>
              <a:buChar char="n"/>
              <a:defRPr/>
            </a:pPr>
            <a:r>
              <a:rPr kumimoji="1" lang="zh-CN" altLang="en-US" sz="4000" kern="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线性</a:t>
            </a:r>
            <a:r>
              <a:rPr kumimoji="1" lang="en-US" altLang="zh-CN" sz="4000" kern="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4000" kern="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kumimoji="1" lang="zh-CN" altLang="en-US" sz="4000" kern="0" cap="none" spc="0" normalizeH="0" baseline="0" noProof="0"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ppt_x</p:attrName>
                                        </p:attrNameLst>
                                      </p:cBhvr>
                                      <p:tavLst>
                                        <p:tav tm="0" fmla="#ppt_x+(cos(-2*pi*(1-$))*-#ppt_x-sin(-2*pi*(1-$))*(1-#ppt_y))*(1-$)">
                                          <p:val>
                                            <p:fltVal val="0"/>
                                          </p:val>
                                        </p:tav>
                                        <p:tav tm="100000">
                                          <p:val>
                                            <p:fltVal val="1"/>
                                          </p:val>
                                        </p:tav>
                                      </p:tavLst>
                                    </p:anim>
                                    <p:anim calcmode="lin" valueType="num">
                                      <p:cBhvr>
                                        <p:cTn id="24" dur="5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文件概述</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a:xfrm>
            <a:off x="190500" y="1309688"/>
            <a:ext cx="87630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50000"/>
              </a:spcBef>
              <a:spcAft>
                <a:spcPct val="0"/>
              </a:spcAft>
              <a:buClr>
                <a:schemeClr val="tx1"/>
              </a:buClr>
              <a:buSzPct val="75000"/>
              <a:buFont typeface="Wingdings" panose="05000000000000000000" pitchFamily="2" charset="2"/>
              <a:buChar char="l"/>
              <a:defRPr/>
            </a:pP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散列函数</a:t>
            </a: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 Functions)</a:t>
            </a:r>
            <a:endPar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：查找键</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散列键</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sym typeface="Wingdings" panose="05000000000000000000" pitchFamily="2" charset="2"/>
              </a:rPr>
              <a:t>→ [0…B – 1]</a:t>
            </a: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sym typeface="Wingdings" panose="05000000000000000000" pitchFamily="2" charset="2"/>
              </a:rPr>
              <a:t>桶</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sym typeface="Wingdings" panose="05000000000000000000" pitchFamily="2" charset="2"/>
              </a:rPr>
              <a:t>(Buckets), numbered 0,1,…, B-1</a:t>
            </a:r>
          </a:p>
          <a:p>
            <a:pPr marL="342900" marR="0" lvl="0" indent="-342900" algn="l" defTabSz="914400" rtl="0" eaLnBrk="0" fontAlgn="base" latinLnBrk="0" hangingPunct="0">
              <a:lnSpc>
                <a:spcPct val="90000"/>
              </a:lnSpc>
              <a:spcBef>
                <a:spcPct val="50000"/>
              </a:spcBef>
              <a:spcAft>
                <a:spcPct val="0"/>
              </a:spcAft>
              <a:buClr>
                <a:schemeClr val="tx1"/>
              </a:buClr>
              <a:buSzPct val="75000"/>
              <a:buFont typeface="Wingdings" panose="05000000000000000000" pitchFamily="2" charset="2"/>
              <a:buChar char="l"/>
              <a:defRPr/>
            </a:pP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散列索引方法</a:t>
            </a: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给定一个查找键</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，对应的记录必定位于桶</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h(K)</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中</a:t>
            </a: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若一个桶中仅一块，则 </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I/O</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次数＝</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1</a:t>
            </a:r>
          </a:p>
          <a:p>
            <a:pPr marL="742950" marR="0" lvl="1" indent="-285750" algn="l" defTabSz="914400" rtl="0" eaLnBrk="0" fontAlgn="base" latinLnBrk="0" hangingPunct="0">
              <a:lnSpc>
                <a:spcPct val="90000"/>
              </a:lnSpc>
              <a:spcBef>
                <a:spcPct val="50000"/>
              </a:spcBef>
              <a:spcAft>
                <a:spcPct val="0"/>
              </a:spcAft>
              <a:buClr>
                <a:schemeClr val="tx1"/>
              </a:buClr>
              <a:buSzPct val="75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否则由参数</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决定，平均＝总块数</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36D47A5-D48A-432C-B06E-16709853CA5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EA4AC28-07BA-4825-96CC-DADEB7A2CF1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圆角矩形 5"/>
          <p:cNvSpPr/>
          <p:nvPr/>
        </p:nvSpPr>
        <p:spPr bwMode="auto">
          <a:xfrm>
            <a:off x="1285852" y="1071546"/>
            <a:ext cx="6429420" cy="2286016"/>
          </a:xfrm>
          <a:prstGeom prst="roundRect">
            <a:avLst/>
          </a:prstGeom>
          <a:solidFill>
            <a:srgbClr val="FF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7" name="Rectangle 2"/>
          <p:cNvSpPr txBox="1"/>
          <p:nvPr/>
        </p:nvSpPr>
        <p:spPr>
          <a:xfrm>
            <a:off x="714375" y="3429000"/>
            <a:ext cx="8250238" cy="3214688"/>
          </a:xfrm>
          <a:prstGeom prst="rect">
            <a:avLst/>
          </a:prstGeom>
          <a:noFill/>
          <a:ln w="9525">
            <a:noFill/>
            <a:miter/>
          </a:ln>
        </p:spPr>
        <p:txBody>
          <a:bodyPr/>
          <a:lstStyle/>
          <a:p>
            <a:pPr marL="285750" indent="-285750" eaLnBrk="0" hangingPunct="0">
              <a:buClr>
                <a:srgbClr val="003399"/>
              </a:buClr>
              <a:buChar char="•"/>
            </a:pP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文件被划分为</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 </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每个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桶对应一个磁盘块</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 </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每个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桶有一个编号，</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函数的值域是桶号集合。</a:t>
            </a:r>
            <a:endPar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285750" indent="-285750" eaLnBrk="0" hangingPunct="0">
              <a:spcBef>
                <a:spcPts val="600"/>
              </a:spcBef>
              <a:buClr>
                <a:srgbClr val="003399"/>
              </a:buClr>
              <a:buChar char="•"/>
            </a:pP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每个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文件具有一个</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桶目录。第</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i</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号</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桶的目录项中存储该</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桶对应的磁盘块地址。</a:t>
            </a:r>
            <a:endPar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285750" indent="-285750" eaLnBrk="0" hangingPunct="0">
              <a:spcBef>
                <a:spcPts val="600"/>
              </a:spcBef>
              <a:buClr>
                <a:srgbClr val="003399"/>
              </a:buClr>
              <a:buChar char="•"/>
            </a:pP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当</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n</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不大时，</a:t>
            </a:r>
            <a:r>
              <a:rPr lang="en-US" altLang="zh-CN"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Hash</a:t>
            </a:r>
            <a:r>
              <a:rPr lang="zh-CN" altLang="en-US" sz="2800" b="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桶目录可以保存在主存储器，否则需存储在磁盘上。</a:t>
            </a:r>
            <a:r>
              <a:rPr lang="zh-CN" altLang="en-US" sz="2800" b="0" noProof="1">
                <a:solidFill>
                  <a:srgbClr val="000000"/>
                </a:solidFill>
                <a:effectLst>
                  <a:outerShdw blurRad="38100" dist="38100" dir="2700000">
                    <a:srgbClr val="C0C0C0"/>
                  </a:outerShdw>
                </a:effectLst>
                <a:latin typeface="Times New Roman" panose="02020603050405020304" pitchFamily="18" charset="0"/>
                <a:ea typeface="楷体_GB2312" pitchFamily="49" charset="-122"/>
                <a:cs typeface="+mn-cs"/>
              </a:rPr>
              <a:t> </a:t>
            </a:r>
            <a:endParaRPr lang="zh-CN" altLang="en-US" sz="2800" b="0" noProof="1">
              <a:solidFill>
                <a:srgbClr val="000000"/>
              </a:solidFill>
              <a:effectLst>
                <a:outerShdw blurRad="38100" dist="38100" dir="2700000">
                  <a:srgbClr val="C0C0C0"/>
                </a:outerShdw>
              </a:effectLst>
              <a:latin typeface="Times New Roman" panose="02020603050405020304" pitchFamily="18" charset="0"/>
              <a:ea typeface="楷体_GB2312" pitchFamily="49" charset="-122"/>
            </a:endParaRPr>
          </a:p>
        </p:txBody>
      </p:sp>
      <p:graphicFrame>
        <p:nvGraphicFramePr>
          <p:cNvPr id="8" name="Group 32"/>
          <p:cNvGraphicFramePr>
            <a:graphicFrameLocks noGrp="1"/>
          </p:cNvGraphicFramePr>
          <p:nvPr/>
        </p:nvGraphicFramePr>
        <p:xfrm>
          <a:off x="1700213" y="1227138"/>
          <a:ext cx="2514600" cy="1987550"/>
        </p:xfrm>
        <a:graphic>
          <a:graphicData uri="http://schemas.openxmlformats.org/drawingml/2006/table">
            <a:tbl>
              <a:tblPr/>
              <a:tblGrid>
                <a:gridCol w="990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rPr>
                        <a:t>桶编号</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rPr>
                        <a:t>磁盘块地址</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0</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34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0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n-1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9" name="组合 8"/>
          <p:cNvGrpSpPr/>
          <p:nvPr/>
        </p:nvGrpSpPr>
        <p:grpSpPr>
          <a:xfrm>
            <a:off x="5286375" y="1281113"/>
            <a:ext cx="2143125" cy="1862137"/>
            <a:chOff x="5286380" y="4500570"/>
            <a:chExt cx="2143140" cy="1862133"/>
          </a:xfrm>
        </p:grpSpPr>
        <p:sp>
          <p:nvSpPr>
            <p:cNvPr id="65573" name="AutoShape 33"/>
            <p:cNvSpPr/>
            <p:nvPr/>
          </p:nvSpPr>
          <p:spPr>
            <a:xfrm>
              <a:off x="5286380" y="4500570"/>
              <a:ext cx="2143140" cy="1862133"/>
            </a:xfrm>
            <a:prstGeom prst="can">
              <a:avLst>
                <a:gd name="adj" fmla="val 25000"/>
              </a:avLst>
            </a:prstGeom>
            <a:noFill/>
            <a:ln w="28575" cap="flat" cmpd="sng">
              <a:solidFill>
                <a:schemeClr val="tx1"/>
              </a:solidFill>
              <a:prstDash val="solid"/>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4" name="Rectangle 34"/>
            <p:cNvSpPr/>
            <p:nvPr/>
          </p:nvSpPr>
          <p:spPr>
            <a:xfrm>
              <a:off x="5487994" y="5646743"/>
              <a:ext cx="471490" cy="285749"/>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5" name="Rectangle 35"/>
            <p:cNvSpPr/>
            <p:nvPr/>
          </p:nvSpPr>
          <p:spPr>
            <a:xfrm>
              <a:off x="6689740" y="5646743"/>
              <a:ext cx="471491" cy="285749"/>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6" name="Rectangle 36"/>
            <p:cNvSpPr/>
            <p:nvPr/>
          </p:nvSpPr>
          <p:spPr>
            <a:xfrm>
              <a:off x="6094424" y="5646743"/>
              <a:ext cx="471490" cy="285749"/>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7" name="Rectangle 37"/>
            <p:cNvSpPr/>
            <p:nvPr/>
          </p:nvSpPr>
          <p:spPr>
            <a:xfrm>
              <a:off x="6689740" y="5145094"/>
              <a:ext cx="471491" cy="287336"/>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8" name="Rectangle 38"/>
            <p:cNvSpPr/>
            <p:nvPr/>
          </p:nvSpPr>
          <p:spPr>
            <a:xfrm>
              <a:off x="6094424" y="5145094"/>
              <a:ext cx="471490" cy="287336"/>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65579" name="Rectangle 39"/>
            <p:cNvSpPr/>
            <p:nvPr/>
          </p:nvSpPr>
          <p:spPr>
            <a:xfrm>
              <a:off x="5487994" y="5145094"/>
              <a:ext cx="471490" cy="287336"/>
            </a:xfrm>
            <a:prstGeom prst="rect">
              <a:avLst/>
            </a:prstGeom>
            <a:noFill/>
            <a:ln w="28575" cap="flat" cmpd="sng">
              <a:solidFill>
                <a:schemeClr val="tx1"/>
              </a:solidFill>
              <a:prstDash val="solid"/>
              <a:miter/>
              <a:headEnd type="none" w="med" len="med"/>
              <a:tailEnd type="none" w="med" len="med"/>
            </a:ln>
          </p:spPr>
          <p:txBody>
            <a:bodyPr wrap="none" anchor="ctr"/>
            <a:lstStyle/>
            <a:p>
              <a:pPr fontAlgn="base">
                <a:spcBef>
                  <a:spcPct val="20000"/>
                </a:spcBef>
                <a:buChar char="–"/>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grpSp>
      <p:cxnSp>
        <p:nvCxnSpPr>
          <p:cNvPr id="17" name="直接箭头连接符 16"/>
          <p:cNvCxnSpPr/>
          <p:nvPr/>
        </p:nvCxnSpPr>
        <p:spPr>
          <a:xfrm>
            <a:off x="3500438" y="1924050"/>
            <a:ext cx="1987550" cy="144463"/>
          </a:xfrm>
          <a:prstGeom prst="straightConnector1">
            <a:avLst/>
          </a:prstGeom>
          <a:ln w="28575" cap="flat" cmpd="sng">
            <a:solidFill>
              <a:schemeClr val="tx1"/>
            </a:solidFill>
            <a:prstDash val="solid"/>
            <a:round/>
            <a:headEnd type="none" w="med" len="med"/>
            <a:tailEnd type="arrow" w="med" len="med"/>
          </a:ln>
        </p:spPr>
      </p:cxnSp>
      <p:cxnSp>
        <p:nvCxnSpPr>
          <p:cNvPr id="18" name="直接箭头连接符 17"/>
          <p:cNvCxnSpPr/>
          <p:nvPr/>
        </p:nvCxnSpPr>
        <p:spPr>
          <a:xfrm>
            <a:off x="3500438" y="2281238"/>
            <a:ext cx="1987550" cy="288925"/>
          </a:xfrm>
          <a:prstGeom prst="straightConnector1">
            <a:avLst/>
          </a:prstGeom>
          <a:ln w="28575" cap="flat" cmpd="sng">
            <a:solidFill>
              <a:schemeClr val="tx1"/>
            </a:solidFill>
            <a:prstDash val="solid"/>
            <a:round/>
            <a:headEnd type="none" w="med" len="med"/>
            <a:tailEnd type="arrow" w="med" len="med"/>
          </a:ln>
        </p:spPr>
      </p:cxnSp>
      <p:cxnSp>
        <p:nvCxnSpPr>
          <p:cNvPr id="19" name="直接箭头连接符 18"/>
          <p:cNvCxnSpPr/>
          <p:nvPr/>
        </p:nvCxnSpPr>
        <p:spPr>
          <a:xfrm flipV="1">
            <a:off x="3500438" y="2713038"/>
            <a:ext cx="2830512" cy="354012"/>
          </a:xfrm>
          <a:prstGeom prst="straightConnector1">
            <a:avLst/>
          </a:prstGeom>
          <a:ln w="28575" cap="flat" cmpd="sng">
            <a:solidFill>
              <a:schemeClr val="tx1"/>
            </a:solidFill>
            <a:prstDash val="solid"/>
            <a:round/>
            <a:headEnd type="none" w="med" len="med"/>
            <a:tailEnd type="arrow" w="med" len="med"/>
          </a:ln>
        </p:spPr>
      </p:cxnSp>
      <p:sp>
        <p:nvSpPr>
          <p:cNvPr id="20" name="TextBox 19"/>
          <p:cNvSpPr txBox="1"/>
          <p:nvPr/>
        </p:nvSpPr>
        <p:spPr>
          <a:xfrm>
            <a:off x="1428728" y="4929186"/>
            <a:ext cx="7143800" cy="954107"/>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lvl="1" indent="0" eaLnBrk="1" fontAlgn="base" hangingPunct="1">
              <a:spcBef>
                <a:spcPct val="20000"/>
              </a:spcBef>
            </a:pPr>
            <a:r>
              <a:rPr lang="en-US" altLang="en-US" sz="2800" strike="noStrike" noProof="1">
                <a:solidFill>
                  <a:srgbClr val="FF0000"/>
                </a:solidFill>
                <a:latin typeface="Times New Roman" panose="02020603050405020304" pitchFamily="18" charset="0"/>
                <a:ea typeface="楷体_GB2312"/>
                <a:cs typeface="+mn-ea"/>
              </a:rPr>
              <a:t>如果文件的记录在</a:t>
            </a:r>
            <a:r>
              <a:rPr lang="en-US" altLang="zh-CN" sz="2800" strike="noStrike" noProof="1">
                <a:solidFill>
                  <a:srgbClr val="FF0000"/>
                </a:solidFill>
                <a:latin typeface="Times New Roman" panose="02020603050405020304" pitchFamily="18" charset="0"/>
                <a:ea typeface="楷体_GB2312"/>
                <a:cs typeface="+mn-ea"/>
              </a:rPr>
              <a:t>Hash</a:t>
            </a:r>
            <a:r>
              <a:rPr lang="en-US" altLang="en-US" sz="2800" strike="noStrike" noProof="1">
                <a:solidFill>
                  <a:srgbClr val="FF0000"/>
                </a:solidFill>
                <a:latin typeface="Times New Roman" panose="02020603050405020304" pitchFamily="18" charset="0"/>
                <a:ea typeface="楷体_GB2312"/>
                <a:cs typeface="+mn-ea"/>
              </a:rPr>
              <a:t>属性上分布不均匀，可能产生桶溢出问题</a:t>
            </a:r>
            <a:r>
              <a:rPr lang="en-US" altLang="zh-CN" sz="2800" strike="noStrike" noProof="1">
                <a:solidFill>
                  <a:srgbClr val="FF0000"/>
                </a:solidFill>
                <a:latin typeface="Times New Roman" panose="02020603050405020304" pitchFamily="18" charset="0"/>
                <a:ea typeface="楷体_GB2312"/>
                <a:cs typeface="+mn-ea"/>
              </a:rPr>
              <a:t>.</a:t>
            </a:r>
            <a:endParaRPr lang="en-US" altLang="zh-CN" sz="2800" strike="noStrike" noProof="1">
              <a:solidFill>
                <a:srgbClr val="FF0000"/>
              </a:solidFill>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 calcmode="lin" valueType="num">
                                      <p:cBhvr additive="base">
                                        <p:cTn id="3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 calcmode="lin" valueType="num">
                                      <p:cBhvr additive="base">
                                        <p:cTn id="4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anim calcmode="lin" valueType="num">
                                      <p:cBhvr additive="base">
                                        <p:cTn id="5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5"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 calcmode="lin" valueType="num">
                                      <p:cBhvr>
                                        <p:cTn id="59" dur="500" fill="hold"/>
                                        <p:tgtEl>
                                          <p:spTgt spid="20"/>
                                        </p:tgtEl>
                                        <p:attrNameLst>
                                          <p:attrName>ppt_x</p:attrName>
                                        </p:attrNameLst>
                                      </p:cBhvr>
                                      <p:tavLst>
                                        <p:tav tm="0" fmla="#ppt_x+(cos(-2*pi*(1-$))*-#ppt_x-sin(-2*pi*(1-$))*(1-#ppt_y))*(1-$)">
                                          <p:val>
                                            <p:fltVal val="0"/>
                                          </p:val>
                                        </p:tav>
                                        <p:tav tm="100000">
                                          <p:val>
                                            <p:fltVal val="1"/>
                                          </p:val>
                                        </p:tav>
                                      </p:tavLst>
                                    </p:anim>
                                    <p:anim calcmode="lin" valueType="num">
                                      <p:cBhvr>
                                        <p:cTn id="60" dur="500" fill="hold"/>
                                        <p:tgtEl>
                                          <p:spTgt spid="2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桶溢出问题</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EE2A7B7-D2AE-4F2C-B1C6-BA310266BFD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304800" y="2143125"/>
            <a:ext cx="8659813" cy="1428750"/>
          </a:xfrm>
          <a:prstGeom prst="rect">
            <a:avLst/>
          </a:prstGeom>
          <a:solidFill>
            <a:schemeClr val="bg1"/>
          </a:solidFill>
        </p:spPr>
        <p:txBody>
          <a:bodyPr/>
          <a:lstStyle/>
          <a:p>
            <a:pPr marL="228600" marR="0" indent="-228600" defTabSz="914400" eaLnBrk="0" hangingPunct="0">
              <a:spcBef>
                <a:spcPts val="0"/>
              </a:spcBef>
              <a:buClrTx/>
              <a:buSzPct val="100000"/>
              <a:buChar char="•"/>
              <a:defRPr/>
            </a:pP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链接法</a:t>
            </a:r>
            <a:endPar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对于每个桶设置一个磁盘块链表</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第一个磁盘块存储正常记录，其他磁盘块存储溢出记录</a:t>
            </a:r>
          </a:p>
        </p:txBody>
      </p:sp>
      <p:grpSp>
        <p:nvGrpSpPr>
          <p:cNvPr id="7" name="组合 6"/>
          <p:cNvGrpSpPr/>
          <p:nvPr/>
        </p:nvGrpSpPr>
        <p:grpSpPr>
          <a:xfrm>
            <a:off x="1500166" y="3571873"/>
            <a:ext cx="7215238" cy="3257096"/>
            <a:chOff x="1500166" y="3571876"/>
            <a:chExt cx="7215238" cy="3257096"/>
          </a:xfrm>
          <a:solidFill>
            <a:srgbClr val="FFEBFF"/>
          </a:solidFill>
        </p:grpSpPr>
        <p:sp>
          <p:nvSpPr>
            <p:cNvPr id="8" name="圆角矩形 7"/>
            <p:cNvSpPr/>
            <p:nvPr/>
          </p:nvSpPr>
          <p:spPr bwMode="auto">
            <a:xfrm>
              <a:off x="1500166" y="3571876"/>
              <a:ext cx="7215238" cy="3257096"/>
            </a:xfrm>
            <a:prstGeom prst="roundRect">
              <a:avLst/>
            </a:prstGeom>
            <a:grp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9" name="Picture 2"/>
            <p:cNvPicPr>
              <a:picLocks noChangeAspect="1" noChangeArrowheads="1"/>
            </p:cNvPicPr>
            <p:nvPr/>
          </p:nvPicPr>
          <p:blipFill>
            <a:blip r:embed="rId2" cstate="print">
              <a:clrChange>
                <a:clrFrom>
                  <a:srgbClr val="FFFFFF"/>
                </a:clrFrom>
                <a:clrTo>
                  <a:srgbClr val="FFFFFF">
                    <a:alpha val="0"/>
                  </a:srgbClr>
                </a:clrTo>
              </a:clrChange>
              <a:lum bright="-10000"/>
            </a:blip>
            <a:srcRect/>
            <a:stretch>
              <a:fillRect/>
            </a:stretch>
          </p:blipFill>
          <p:spPr bwMode="auto">
            <a:xfrm>
              <a:off x="1728994" y="3643314"/>
              <a:ext cx="6786610" cy="3113201"/>
            </a:xfrm>
            <a:prstGeom prst="rect">
              <a:avLst/>
            </a:prstGeom>
            <a:grpFill/>
          </p:spPr>
        </p:pic>
      </p:grpSp>
      <p:sp>
        <p:nvSpPr>
          <p:cNvPr id="10" name="Rectangle 2"/>
          <p:cNvSpPr txBox="1">
            <a:spLocks noChangeArrowheads="1"/>
          </p:cNvSpPr>
          <p:nvPr/>
        </p:nvSpPr>
        <p:spPr>
          <a:xfrm>
            <a:off x="309563" y="1285875"/>
            <a:ext cx="8726488" cy="928688"/>
          </a:xfrm>
          <a:prstGeom prst="rect">
            <a:avLst/>
          </a:prstGeom>
          <a:solidFill>
            <a:schemeClr val="bg1"/>
          </a:solidFill>
        </p:spPr>
        <p:txBody>
          <a:bodyPr/>
          <a:lstStyle/>
          <a:p>
            <a:pPr marL="228600" marR="0" indent="-228600" defTabSz="914400" eaLnBrk="0" hangingPunct="0">
              <a:spcBef>
                <a:spcPts val="0"/>
              </a:spcBef>
              <a:buClrTx/>
              <a:buSzPct val="100000"/>
              <a:buChar char="•"/>
              <a:defRPr/>
            </a:pP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多重</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设溢出处理</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函数</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确定溢出记录存储地址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p:cTn id="12"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文件的查找操作</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F01E4DB-4237-4E43-9692-616FA4A7E56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59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611188" y="833438"/>
            <a:ext cx="8001000" cy="2952750"/>
          </a:xfrm>
          <a:prstGeom prst="rect">
            <a:avLst/>
          </a:prstGeom>
          <a:solidFill>
            <a:schemeClr val="bg1"/>
          </a:solidFill>
        </p:spPr>
        <p:txBody>
          <a:bodyPr/>
          <a:lstStyle/>
          <a:p>
            <a:pPr marL="228600" marR="0" indent="-228600" defTabSz="914400" eaLnBrk="0" hangingPunct="0">
              <a:spcBef>
                <a:spcPts val="600"/>
              </a:spcBef>
              <a:buClrTx/>
              <a:buSzPct val="100000"/>
              <a:buChar char="•"/>
              <a:defRPr/>
            </a:pP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查询条件“</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为</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属性，</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是常值</a:t>
            </a:r>
            <a:endPar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60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计算</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h(a)</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得到桶号</a:t>
            </a:r>
            <a:r>
              <a:rPr kumimoji="1" lang="en-US" altLang="zh-CN" sz="2400" b="1" i="0" u="none" strike="noStrike" kern="0" cap="none" spc="0" normalizeH="0" baseline="0" noProof="0" dirty="0" err="1">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i</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685800" marR="0" lvl="1" indent="-228600" algn="l" defTabSz="914400" rtl="0" eaLnBrk="0" fontAlgn="base" latinLnBrk="0" hangingPunct="0">
              <a:lnSpc>
                <a:spcPct val="100000"/>
              </a:lnSpc>
              <a:spcBef>
                <a:spcPts val="60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查阅桶目录找到桶</a:t>
            </a:r>
            <a:r>
              <a:rPr kumimoji="1" lang="en-US" altLang="zh-CN" sz="2400" b="1" i="0" u="none" strike="noStrike" kern="0" cap="none" spc="0" normalizeH="0" baseline="0" noProof="0" dirty="0" err="1">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i</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的磁盘块链第一磁盘块</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685800" marR="0" lvl="1" indent="-228600" algn="l" defTabSz="914400" rtl="0" eaLnBrk="0" fontAlgn="base" latinLnBrk="0" hangingPunct="0">
              <a:lnSpc>
                <a:spcPct val="100000"/>
              </a:lnSpc>
              <a:spcBef>
                <a:spcPts val="60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顺着链扫描检查每一块，直至找到满足条件的记录或证明没有满足条件的记录</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228600" marR="0" indent="-228600" defTabSz="914400" eaLnBrk="0" hangingPunct="0">
              <a:spcBef>
                <a:spcPts val="600"/>
              </a:spcBef>
              <a:buClrTx/>
              <a:buSzPct val="100000"/>
              <a:buChar char="•"/>
              <a:defRPr/>
            </a:pP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查询条件“</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A</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不是</a:t>
            </a:r>
            <a:r>
              <a:rPr kumimoji="1" lang="en-US" altLang="zh-CN"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kern="0" cap="none" spc="0" normalizeH="0" baseline="0" noProof="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rPr>
              <a:t>属性：</a:t>
            </a:r>
          </a:p>
          <a:p>
            <a:pPr marL="685800" marR="0" lvl="1" indent="-228600" algn="l" defTabSz="914400" rtl="0" eaLnBrk="0" fontAlgn="base" latinLnBrk="0" hangingPunct="0">
              <a:lnSpc>
                <a:spcPct val="100000"/>
              </a:lnSpc>
              <a:spcBef>
                <a:spcPts val="600"/>
              </a:spcBef>
              <a:spcAft>
                <a:spcPct val="0"/>
              </a:spcAft>
              <a:buClr>
                <a:srgbClr val="003399"/>
              </a:buClr>
              <a:buSzPct val="100000"/>
              <a:buFontTx/>
              <a:buChar char="-"/>
              <a:defRPr/>
            </a:pP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使用无序文件上的查找方法</a:t>
            </a:r>
            <a:r>
              <a:rPr kumimoji="1"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1"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a:t>
            </a:r>
          </a:p>
        </p:txBody>
      </p:sp>
      <p:grpSp>
        <p:nvGrpSpPr>
          <p:cNvPr id="7" name="组合 6"/>
          <p:cNvGrpSpPr/>
          <p:nvPr/>
        </p:nvGrpSpPr>
        <p:grpSpPr>
          <a:xfrm>
            <a:off x="1398568" y="4042914"/>
            <a:ext cx="7000924" cy="2743672"/>
            <a:chOff x="1500166" y="3571876"/>
            <a:chExt cx="7215238" cy="3257096"/>
          </a:xfrm>
          <a:solidFill>
            <a:srgbClr val="FFEBFF"/>
          </a:solidFill>
        </p:grpSpPr>
        <p:sp>
          <p:nvSpPr>
            <p:cNvPr id="8" name="圆角矩形 7"/>
            <p:cNvSpPr/>
            <p:nvPr/>
          </p:nvSpPr>
          <p:spPr bwMode="auto">
            <a:xfrm>
              <a:off x="1500166" y="3571876"/>
              <a:ext cx="7215238" cy="3257096"/>
            </a:xfrm>
            <a:prstGeom prst="roundRect">
              <a:avLst/>
            </a:prstGeom>
            <a:grp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a:ea typeface="华文新魏" panose="02010800040101010101" pitchFamily="2" charset="-122"/>
                <a:cs typeface="+mn-cs"/>
              </a:endParaRPr>
            </a:p>
          </p:txBody>
        </p:sp>
        <p:pic>
          <p:nvPicPr>
            <p:cNvPr id="9" name="Picture 2"/>
            <p:cNvPicPr>
              <a:picLocks noChangeAspect="1" noChangeArrowheads="1"/>
            </p:cNvPicPr>
            <p:nvPr/>
          </p:nvPicPr>
          <p:blipFill>
            <a:blip r:embed="rId2" cstate="print">
              <a:clrChange>
                <a:clrFrom>
                  <a:srgbClr val="FFFFFF"/>
                </a:clrFrom>
                <a:clrTo>
                  <a:srgbClr val="FFFFFF">
                    <a:alpha val="0"/>
                  </a:srgbClr>
                </a:clrTo>
              </a:clrChange>
              <a:lum bright="-10000"/>
            </a:blip>
            <a:srcRect/>
            <a:stretch>
              <a:fillRect/>
            </a:stretch>
          </p:blipFill>
          <p:spPr bwMode="auto">
            <a:xfrm>
              <a:off x="1728994" y="3643314"/>
              <a:ext cx="6786610" cy="3113201"/>
            </a:xfrm>
            <a:prstGeom prst="rect">
              <a:avLst/>
            </a:prstGeom>
            <a:grp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p:cTn id="29"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6">
                                            <p:txEl>
                                              <p:pRg st="4" end="4"/>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 calcmode="lin" valueType="num">
                                      <p:cBhvr>
                                        <p:cTn id="34"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138" y="11113"/>
            <a:ext cx="8153400"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p>
        </p:txBody>
      </p:sp>
      <p:sp>
        <p:nvSpPr>
          <p:cNvPr id="3" name="内容占位符 2"/>
          <p:cNvSpPr>
            <a:spLocks noGrp="1"/>
          </p:cNvSpPr>
          <p:nvPr>
            <p:ph idx="1"/>
          </p:nvPr>
        </p:nvSpPr>
        <p:spPr>
          <a:xfrm>
            <a:off x="717550" y="1341438"/>
            <a:ext cx="8102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磁盘存储器</a:t>
            </a:r>
            <a:endPar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数据被存储在旋转的盘面之上，靠磁力对数据进行读和写</a:t>
            </a:r>
            <a:endPar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用于长期联机数据存储的主要介质。对于一般数据库而言，磁盘可存储整个数据库</a:t>
            </a:r>
            <a:endPar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当需进行数据操作时，首先需要将数据读入主存中，操作之后需写回磁盘中进行存储</a:t>
            </a:r>
            <a:endPar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相对于主存而言，读写时间很慢</a:t>
            </a:r>
            <a:endParaRPr kumimoji="0" lang="en-US" altLang="zh-CN" sz="20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直接存取</a:t>
            </a:r>
            <a:r>
              <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 </a:t>
            </a: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即数据可按照任意顺序进行访问 </a:t>
            </a:r>
            <a:r>
              <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与磁带不同</a:t>
            </a:r>
            <a:r>
              <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endParaRPr kumimoji="0" lang="en-US" altLang="zh-CN" sz="2400" b="1" i="0" u="none" strike="noStrike" kern="0" cap="none" spc="0" normalizeH="0" baseline="0" noProof="0" dirty="0">
              <a:ln>
                <a:noFill/>
              </a:ln>
              <a:solidFill>
                <a:schemeClr val="tx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在系统崩溃或断电时，数据仍可保留</a:t>
            </a:r>
            <a:endParaRPr kumimoji="0" lang="en-US" altLang="zh-CN" sz="24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只有在磁盘损坏时才能引起数据丢失</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F8818B4-5415-4962-BB63-1CBBEFEF3A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文件的插入操作</a:t>
            </a:r>
          </a:p>
        </p:txBody>
      </p:sp>
      <p:sp>
        <p:nvSpPr>
          <p:cNvPr id="3" name="内容占位符 2"/>
          <p:cNvSpPr>
            <a:spLocks noGrp="1"/>
          </p:cNvSpPr>
          <p:nvPr>
            <p:ph idx="1"/>
          </p:nvPr>
        </p:nvSpPr>
        <p:spPr>
          <a:xfrm>
            <a:off x="381000" y="1357313"/>
            <a:ext cx="8229600" cy="2114550"/>
          </a:xfrm>
        </p:spPr>
        <p:txBody>
          <a:bodyPr vert="horz" wrap="square" lIns="91440" tIns="45720" rIns="91440" bIns="45720" numCol="1" anchor="t" anchorCtr="0" compatLnSpc="1"/>
          <a:lstStyle/>
          <a:p>
            <a:pPr marL="285750" marR="0" lvl="0" indent="-228600" algn="l" defTabSz="914400" rtl="0" eaLnBrk="0" fontAlgn="base" latinLnBrk="0" hangingPunct="0">
              <a:lnSpc>
                <a:spcPct val="100000"/>
              </a:lnSpc>
              <a:spcBef>
                <a:spcPct val="20000"/>
              </a:spcBef>
              <a:spcAft>
                <a:spcPct val="0"/>
              </a:spcAft>
              <a:buClrTx/>
              <a:buSzTx/>
              <a:buFontTx/>
              <a:buChar char="•"/>
              <a:defRPr/>
            </a:pP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使用</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函数计算插入记录</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的桶号</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i；</a:t>
            </a:r>
          </a:p>
          <a:p>
            <a:pPr marL="285750" marR="0" lvl="0" indent="-228600" algn="l" defTabSz="914400" rtl="0" eaLnBrk="0" fontAlgn="base" latinLnBrk="0" hangingPunct="0">
              <a:lnSpc>
                <a:spcPct val="100000"/>
              </a:lnSpc>
              <a:spcBef>
                <a:spcPct val="20000"/>
              </a:spcBef>
              <a:spcAft>
                <a:spcPct val="0"/>
              </a:spcAft>
              <a:buClrTx/>
              <a:buSzTx/>
              <a:buFontTx/>
              <a:buChar char="•"/>
              <a:defRPr/>
            </a:pP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在桶</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i</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的磁盘块链上寻找空闲空间，将</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存入；</a:t>
            </a:r>
          </a:p>
          <a:p>
            <a:pPr marL="285750" marR="0" lvl="0" indent="-228600" algn="l" defTabSz="914400" rtl="0" eaLnBrk="0" fontAlgn="base" latinLnBrk="0" hangingPunct="0">
              <a:lnSpc>
                <a:spcPct val="100000"/>
              </a:lnSpc>
              <a:spcBef>
                <a:spcPct val="20000"/>
              </a:spcBef>
              <a:spcAft>
                <a:spcPct val="0"/>
              </a:spcAft>
              <a:buClrTx/>
              <a:buSzTx/>
              <a:buFontTx/>
              <a:buChar char="•"/>
              <a:defRPr/>
            </a:pP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若链上所有块中均无空闲空间，向系统申请一个磁盘块，将新</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插入，新块链入桶</a:t>
            </a:r>
            <a:r>
              <a:rPr kumimoji="1" lang="en-US" altLang="zh-CN"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i</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的磁盘块链</a:t>
            </a:r>
            <a:r>
              <a:rPr kumimoji="1" lang="zh-CN" altLang="en-US" sz="28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新魏" panose="02010800040101010101" pitchFamily="2" charset="-122"/>
                <a:cs typeface="Times New Roman" panose="02020603050405020304" pitchFamily="18" charset="0"/>
              </a:rPr>
              <a:t>。 </a:t>
            </a:r>
          </a:p>
          <a:p>
            <a:pPr marL="285750" marR="0" lvl="0" indent="-2286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新魏" panose="02010800040101010101" pitchFamily="2" charset="-122"/>
              <a:cs typeface="Times New Roman" panose="02020603050405020304" pitchFamily="18" charset="0"/>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DD14D54-4F6D-4598-BE8A-E4A8FA6D509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8614" name="组合 6"/>
          <p:cNvGrpSpPr/>
          <p:nvPr/>
        </p:nvGrpSpPr>
        <p:grpSpPr>
          <a:xfrm>
            <a:off x="1285875" y="3500438"/>
            <a:ext cx="7000875" cy="2928937"/>
            <a:chOff x="1500166" y="3571876"/>
            <a:chExt cx="7215238" cy="3257096"/>
          </a:xfrm>
        </p:grpSpPr>
        <p:sp>
          <p:nvSpPr>
            <p:cNvPr id="8" name="圆角矩形 7"/>
            <p:cNvSpPr/>
            <p:nvPr/>
          </p:nvSpPr>
          <p:spPr bwMode="auto">
            <a:xfrm>
              <a:off x="1500166" y="3571876"/>
              <a:ext cx="7215238" cy="3257096"/>
            </a:xfrm>
            <a:prstGeom prst="roundRect">
              <a:avLst/>
            </a:prstGeom>
            <a:solidFill>
              <a:schemeClr val="accent5"/>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68616" name="Picture 2"/>
            <p:cNvPicPr>
              <a:picLocks noChangeAspect="1"/>
            </p:cNvPicPr>
            <p:nvPr/>
          </p:nvPicPr>
          <p:blipFill>
            <a:blip r:embed="rId2">
              <a:clrChange>
                <a:clrFrom>
                  <a:srgbClr val="FFFFFF"/>
                </a:clrFrom>
                <a:clrTo>
                  <a:srgbClr val="FFFFFF">
                    <a:alpha val="0"/>
                  </a:srgbClr>
                </a:clrTo>
              </a:clrChange>
              <a:lum bright="-10001"/>
            </a:blip>
            <a:stretch>
              <a:fillRect/>
            </a:stretch>
          </p:blipFill>
          <p:spPr>
            <a:xfrm>
              <a:off x="1728994" y="3643314"/>
              <a:ext cx="6786610" cy="3113201"/>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文件的删除操作</a:t>
            </a:r>
          </a:p>
        </p:txBody>
      </p:sp>
      <p:sp>
        <p:nvSpPr>
          <p:cNvPr id="3" name="内容占位符 2"/>
          <p:cNvSpPr>
            <a:spLocks noGrp="1"/>
          </p:cNvSpPr>
          <p:nvPr>
            <p:ph idx="1"/>
          </p:nvPr>
        </p:nvSpPr>
        <p:spPr>
          <a:xfrm>
            <a:off x="381000" y="1285875"/>
            <a:ext cx="8229600" cy="2757488"/>
          </a:xfrm>
        </p:spPr>
        <p:txBody>
          <a:bodyPr vert="horz" wrap="square" lIns="91440" tIns="45720" rIns="91440" bIns="45720" numCol="1" anchor="t" anchorCtr="0" compatLnSpc="1"/>
          <a:lstStyle/>
          <a:p>
            <a:pPr marL="285750" marR="0" lvl="0" indent="-228600" algn="l" defTabSz="914400" rtl="0" eaLnBrk="0" fontAlgn="base" latinLnBrk="0" hangingPunct="0">
              <a:lnSpc>
                <a:spcPct val="100000"/>
              </a:lnSpc>
              <a:spcBef>
                <a:spcPts val="60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如果已知欲删除记录的</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码值</a:t>
            </a:r>
            <a:endPar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使用</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函数计算欲删除记录桶号</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在桶</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a:t>
            </a: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的磁盘块链上找到欲删除记录，将其删除；</a:t>
            </a:r>
            <a:endPar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若欲删除记录所在磁盘块空，则释放该磁盘块</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285750" marR="0" lvl="0" indent="-228600" algn="l" defTabSz="914400" rtl="0" eaLnBrk="0" fontAlgn="base" latinLnBrk="0" hangingPunct="0">
              <a:lnSpc>
                <a:spcPct val="100000"/>
              </a:lnSpc>
              <a:spcBef>
                <a:spcPts val="60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如果不知道欲删除记录的</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码值</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使用无序文件上的记录删除方法来处理删除操作</a:t>
            </a:r>
            <a:r>
              <a:rPr kumimoji="0" lang="en-US" altLang="zh-CN" sz="2400" b="1" i="0" u="none" strike="noStrike" kern="0" cap="none" spc="0" normalizeH="0" baseline="0" noProof="1">
                <a:ln>
                  <a:noFill/>
                </a:ln>
                <a:solidFill>
                  <a:srgbClr val="003399"/>
                </a:solidFill>
                <a:effectLst>
                  <a:outerShdw blurRad="38100" dist="38100" dir="2700000" algn="tl">
                    <a:srgbClr val="C0C0C0"/>
                  </a:outerShdw>
                </a:effectLst>
                <a:uLnTx/>
                <a:uFillTx/>
                <a:latin typeface="+mn-lt"/>
                <a:ea typeface="+mn-ea"/>
                <a:cs typeface="楷体_GB2312"/>
              </a:rPr>
              <a:t>.</a:t>
            </a:r>
            <a:endParaRPr kumimoji="0" lang="zh-CN" altLang="en-US" sz="2400" b="1" i="0" u="none" strike="noStrike" kern="0" cap="none" spc="0" normalizeH="0" baseline="0" noProof="1">
              <a:ln>
                <a:noFill/>
              </a:ln>
              <a:solidFill>
                <a:srgbClr val="003399"/>
              </a:solidFill>
              <a:effectLst>
                <a:outerShdw blurRad="38100" dist="38100" dir="2700000" algn="tl">
                  <a:srgbClr val="C0C0C0"/>
                </a:outerShdw>
              </a:effectLst>
              <a:uLnTx/>
              <a:uFillTx/>
              <a:latin typeface="+mn-lt"/>
              <a:ea typeface="+mn-ea"/>
              <a:cs typeface="楷体_GB2312"/>
            </a:endParaRPr>
          </a:p>
          <a:p>
            <a:pPr marL="285750" marR="0" lvl="0" indent="-228600" algn="l" defTabSz="914400" rtl="0" eaLnBrk="0" fontAlgn="base" latinLnBrk="0" hangingPunct="0">
              <a:lnSpc>
                <a:spcPct val="100000"/>
              </a:lnSpc>
              <a:spcBef>
                <a:spcPts val="600"/>
              </a:spcBef>
              <a:spcAft>
                <a:spcPct val="0"/>
              </a:spcAft>
              <a:buClrTx/>
              <a:buSzTx/>
              <a:buFontTx/>
              <a:buChar char="•"/>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C4509C5-9414-4F56-93DE-6489B8DFDFBA}"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69638" name="组合 6"/>
          <p:cNvGrpSpPr/>
          <p:nvPr/>
        </p:nvGrpSpPr>
        <p:grpSpPr>
          <a:xfrm>
            <a:off x="1398588" y="4286250"/>
            <a:ext cx="7000875" cy="2500313"/>
            <a:chOff x="1500166" y="3571876"/>
            <a:chExt cx="7215238" cy="3257096"/>
          </a:xfrm>
        </p:grpSpPr>
        <p:sp>
          <p:nvSpPr>
            <p:cNvPr id="8" name="圆角矩形 7"/>
            <p:cNvSpPr/>
            <p:nvPr/>
          </p:nvSpPr>
          <p:spPr bwMode="auto">
            <a:xfrm>
              <a:off x="1500166" y="3571876"/>
              <a:ext cx="7215238" cy="3257096"/>
            </a:xfrm>
            <a:prstGeom prst="roundRect">
              <a:avLst/>
            </a:prstGeom>
            <a:solidFill>
              <a:schemeClr val="accent5"/>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69640" name="Picture 2"/>
            <p:cNvPicPr>
              <a:picLocks noChangeAspect="1"/>
            </p:cNvPicPr>
            <p:nvPr/>
          </p:nvPicPr>
          <p:blipFill>
            <a:blip r:embed="rId2">
              <a:clrChange>
                <a:clrFrom>
                  <a:srgbClr val="FFFFFF"/>
                </a:clrFrom>
                <a:clrTo>
                  <a:srgbClr val="FFFFFF">
                    <a:alpha val="0"/>
                  </a:srgbClr>
                </a:clrTo>
              </a:clrChange>
              <a:lum bright="-10001"/>
            </a:blip>
            <a:stretch>
              <a:fillRect/>
            </a:stretch>
          </p:blipFill>
          <p:spPr>
            <a:xfrm>
              <a:off x="1728994" y="3643314"/>
              <a:ext cx="6786610" cy="3113201"/>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500"/>
                                        <p:tgtEl>
                                          <p:spTgt spid="3">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ox(in)">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简单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文件的缺点</a:t>
            </a:r>
          </a:p>
        </p:txBody>
      </p:sp>
      <p:sp>
        <p:nvSpPr>
          <p:cNvPr id="3" name="内容占位符 2"/>
          <p:cNvSpPr>
            <a:spLocks noGrp="1"/>
          </p:cNvSpPr>
          <p:nvPr>
            <p:ph idx="1"/>
          </p:nvPr>
        </p:nvSpPr>
        <p:spPr/>
        <p:txBody>
          <a:bodyPr vert="horz" wrap="square" lIns="91440" tIns="45720" rIns="91440" bIns="45720" numCol="1" anchor="t" anchorCtr="0" compatLnSpc="1"/>
          <a:lstStyle/>
          <a:p>
            <a:pPr marL="285750" marR="0" lvl="0" indent="-228600" algn="l" defTabSz="914400" rtl="0" eaLnBrk="0" fontAlgn="base" latinLnBrk="0" hangingPunct="0">
              <a:lnSpc>
                <a:spcPct val="100000"/>
              </a:lnSpc>
              <a:spcBef>
                <a:spcPts val="1200"/>
              </a:spcBef>
              <a:spcAft>
                <a:spcPct val="0"/>
              </a:spcAft>
              <a:buClrTx/>
              <a:buSzTx/>
              <a:buFontTx/>
              <a:buChar char="•"/>
              <a:defRPr/>
            </a:pP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只能有效地支持在</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码上具有相等比较的数据操作</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285750" marR="0" lvl="0" indent="-228600" algn="l" defTabSz="914400" rtl="0" eaLnBrk="0" fontAlgn="base" latinLnBrk="0" hangingPunct="0">
              <a:lnSpc>
                <a:spcPct val="100000"/>
              </a:lnSpc>
              <a:spcBef>
                <a:spcPts val="1200"/>
              </a:spcBef>
              <a:spcAft>
                <a:spcPct val="0"/>
              </a:spcAft>
              <a:buClrTx/>
              <a:buSzTx/>
              <a:buFontTx/>
              <a:buChar char="•"/>
              <a:defRPr/>
            </a:pP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由于</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桶的数量一成不变，当文件记录较少时，将浪费大量存储空间</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285750" marR="0" lvl="0" indent="-228600" algn="l" defTabSz="914400" rtl="0" eaLnBrk="0" fontAlgn="base" latinLnBrk="0" hangingPunct="0">
              <a:lnSpc>
                <a:spcPct val="100000"/>
              </a:lnSpc>
              <a:spcBef>
                <a:spcPts val="1200"/>
              </a:spcBef>
              <a:spcAft>
                <a:spcPct val="0"/>
              </a:spcAft>
              <a:buClrTx/>
              <a:buSzTx/>
              <a:buFontTx/>
              <a:buChar char="•"/>
              <a:defRPr/>
            </a:pPr>
            <a:r>
              <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当文件记录超过一定数量以后，磁盘块链将会很长，影响记录的存取效率</a:t>
            </a:r>
            <a:r>
              <a:rPr kumimoji="1" lang="en-US" altLang="zh-CN"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285750" marR="0" lvl="0" indent="-228600" algn="l" defTabSz="914400" rtl="0" eaLnBrk="0" fontAlgn="base" latinLnBrk="0" hangingPunct="0">
              <a:lnSpc>
                <a:spcPct val="100000"/>
              </a:lnSpc>
              <a:spcBef>
                <a:spcPts val="1200"/>
              </a:spcBef>
              <a:spcAft>
                <a:spcPct val="0"/>
              </a:spcAft>
              <a:buClrTx/>
              <a:buSzTx/>
              <a:buFontTx/>
              <a:buChar char="•"/>
              <a:defRPr/>
            </a:pPr>
            <a:endParaRPr kumimoji="1"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华文新魏" panose="02010800040101010101" pitchFamily="2" charset="-122"/>
              <a:cs typeface="Times New Roman" panose="02020603050405020304" pitchFamily="18" charset="0"/>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95AB2EE-00D4-415B-B0C6-57302E0235A1}"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动态</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60020" y="1313180"/>
            <a:ext cx="8942705" cy="4526280"/>
          </a:xfrm>
        </p:spPr>
        <p:txBody>
          <a:bodyPr vert="horz" wrap="square" lIns="91440" tIns="45720" rIns="91440" bIns="45720" numCol="1" anchor="t" anchorCtr="0" compatLnSpc="1"/>
          <a:lstStyle/>
          <a:p>
            <a:pPr marL="285750" marR="0" lvl="0" indent="-228600" algn="l" defTabSz="914400" rtl="0" eaLnBrk="0" fontAlgn="base" latinLnBrk="0" hangingPunct="0">
              <a:lnSpc>
                <a:spcPct val="100000"/>
              </a:lnSpc>
              <a:spcBef>
                <a:spcPts val="60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桶与磁盘块一一对应</a:t>
            </a:r>
          </a:p>
          <a:p>
            <a:pPr marL="285750" marR="0" lvl="0" indent="-228600" algn="l" defTabSz="914400" rtl="0" eaLnBrk="0" fontAlgn="base" latinLnBrk="0" hangingPunct="0">
              <a:lnSpc>
                <a:spcPct val="100000"/>
              </a:lnSpc>
              <a:spcBef>
                <a:spcPts val="60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桶数量不固定</a:t>
            </a: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随文件记录变化增减而变化</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例如，</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文件只有一个</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溢出时</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被划分为两个桶</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B1</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和</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B2;</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B</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中记录被分为两部分</a:t>
            </a:r>
            <a:endPar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just" defTabSz="914400" rtl="0" eaLnBrk="0" fontAlgn="base" latinLnBrk="0" hangingPunct="0">
              <a:lnSpc>
                <a:spcPct val="100000"/>
              </a:lnSpc>
              <a:spcBef>
                <a:spcPct val="20000"/>
              </a:spcBef>
              <a:spcAft>
                <a:spcPct val="0"/>
              </a:spcAft>
              <a:buClr>
                <a:srgbClr val="800000"/>
              </a:buClr>
              <a:buSzTx/>
              <a:buFontTx/>
              <a:buChar char="•"/>
              <a:defRPr/>
            </a:pPr>
            <a:r>
              <a:rPr kumimoji="0" lang="en-US" altLang="zh-CN" sz="26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值第1位为1的记录分配到桶</a:t>
            </a: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2400" b="1" i="0" u="none" strike="noStrike" kern="0" cap="none" spc="0" normalizeH="0" baseline="-2500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1</a:t>
            </a:r>
            <a:r>
              <a:rPr kumimoji="0" lang="zh-CN" altLang="en-US"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endPar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1143000" marR="0" lvl="2" indent="-228600" algn="just" defTabSz="914400" rtl="0" eaLnBrk="0" fontAlgn="base" latinLnBrk="0" hangingPunct="0">
              <a:lnSpc>
                <a:spcPct val="100000"/>
              </a:lnSpc>
              <a:spcBef>
                <a:spcPct val="20000"/>
              </a:spcBef>
              <a:spcAft>
                <a:spcPct val="0"/>
              </a:spcAft>
              <a:buClr>
                <a:srgbClr val="800000"/>
              </a:buClr>
              <a:buSzTx/>
              <a:buFontTx/>
              <a:buChar char="•"/>
              <a:defRPr/>
            </a:pP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Hash</a:t>
            </a:r>
            <a:r>
              <a:rPr kumimoji="0" lang="zh-CN" altLang="en-US"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值第1位为0的记录分配到</a:t>
            </a: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2400" b="1" i="0" u="none" strike="noStrike" kern="0" cap="none" spc="0" normalizeH="0" baseline="-2500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2</a:t>
            </a:r>
            <a:r>
              <a:rPr kumimoji="0" lang="en-US" altLang="zh-CN" sz="24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685800" marR="0" lvl="1" indent="-228600" algn="l" defTabSz="914400" rtl="0" eaLnBrk="0" fontAlgn="base" latinLnBrk="0" hangingPunct="0">
              <a:lnSpc>
                <a:spcPct val="100000"/>
              </a:lnSpc>
              <a:spcBef>
                <a:spcPts val="600"/>
              </a:spcBef>
              <a:spcAft>
                <a:spcPct val="0"/>
              </a:spcAft>
              <a:buClr>
                <a:srgbClr val="003399"/>
              </a:buClr>
              <a:buSzTx/>
              <a:buFontTx/>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当</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桶再次溢出时</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溢出桶又被如上划分为两个</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桶。 </a:t>
            </a:r>
          </a:p>
          <a:p>
            <a:pPr marL="5715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067FC8-7EF2-4C17-BE4C-5F77B3506AF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14" end="3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charRg st="36" end="5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charRg st="57" end="7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
                                            <p:txEl>
                                              <p:charRg st="78" end="90"/>
                                            </p:txEl>
                                          </p:spTgt>
                                        </p:tgtEl>
                                        <p:attrNameLst>
                                          <p:attrName>style.visibility</p:attrName>
                                        </p:attrNameLst>
                                      </p:cBhvr>
                                      <p:to>
                                        <p:strVal val="visible"/>
                                      </p:to>
                                    </p:set>
                                    <p:animEffect transition="in" filter="box(in)">
                                      <p:cBhvr>
                                        <p:cTn id="21" dur="500"/>
                                        <p:tgtEl>
                                          <p:spTgt spid="3">
                                            <p:txEl>
                                              <p:charRg st="78" end="90"/>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charRg st="90" end="112"/>
                                            </p:txEl>
                                          </p:spTgt>
                                        </p:tgtEl>
                                        <p:attrNameLst>
                                          <p:attrName>style.visibility</p:attrName>
                                        </p:attrNameLst>
                                      </p:cBhvr>
                                      <p:to>
                                        <p:strVal val="visible"/>
                                      </p:to>
                                    </p:set>
                                    <p:animEffect transition="in" filter="box(in)">
                                      <p:cBhvr>
                                        <p:cTn id="24" dur="500"/>
                                        <p:tgtEl>
                                          <p:spTgt spid="3">
                                            <p:txEl>
                                              <p:charRg st="90" end="112"/>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3">
                                            <p:txEl>
                                              <p:charRg st="112" end="133"/>
                                            </p:txEl>
                                          </p:spTgt>
                                        </p:tgtEl>
                                        <p:attrNameLst>
                                          <p:attrName>style.visibility</p:attrName>
                                        </p:attrNameLst>
                                      </p:cBhvr>
                                      <p:to>
                                        <p:strVal val="visible"/>
                                      </p:to>
                                    </p:set>
                                    <p:animEffect transition="in" filter="box(in)">
                                      <p:cBhvr>
                                        <p:cTn id="27" dur="500"/>
                                        <p:tgtEl>
                                          <p:spTgt spid="3">
                                            <p:txEl>
                                              <p:charRg st="112" end="13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charRg st="133" end="16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动态</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7" name="Rectangle 2"/>
          <p:cNvSpPr>
            <a:spLocks noGrp="1" noChangeArrowheads="1"/>
          </p:cNvSpPr>
          <p:nvPr>
            <p:ph idx="1"/>
          </p:nvPr>
        </p:nvSpPr>
        <p:spPr>
          <a:xfrm>
            <a:off x="381000" y="1143000"/>
            <a:ext cx="8229600" cy="1285875"/>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ts val="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桶目录的二叉树表示</a:t>
            </a:r>
          </a:p>
          <a:p>
            <a:pPr marL="742950" marR="0" lvl="1" indent="-285750" algn="just" defTabSz="914400" rtl="0" eaLnBrk="0" fontAlgn="base" latinLnBrk="0" hangingPunct="0">
              <a:lnSpc>
                <a:spcPct val="100000"/>
              </a:lnSpc>
              <a:spcBef>
                <a:spcPts val="0"/>
              </a:spcBef>
              <a:spcAft>
                <a:spcPct val="0"/>
              </a:spcAft>
              <a:buClrTx/>
              <a:buSzTx/>
              <a:buFontTx/>
              <a:buChar char="–"/>
              <a:defRPr/>
            </a:pP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内节点</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左指针对应于0, 右指针对应于1</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ct val="100000"/>
              </a:lnSpc>
              <a:spcBef>
                <a:spcPts val="0"/>
              </a:spcBef>
              <a:spcAft>
                <a:spcPct val="0"/>
              </a:spcAft>
              <a:buClrTx/>
              <a:buSzTx/>
              <a:buFontTx/>
              <a:buChar char="–"/>
              <a:defRPr/>
            </a:pP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叶节点</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存储指向</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桶的指针</a:t>
            </a:r>
            <a:r>
              <a:rPr kumimoji="0"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p>
        </p:txBody>
      </p:sp>
      <p:sp>
        <p:nvSpPr>
          <p:cNvPr id="9" name="圆角矩形 8"/>
          <p:cNvSpPr/>
          <p:nvPr/>
        </p:nvSpPr>
        <p:spPr bwMode="auto">
          <a:xfrm>
            <a:off x="428596" y="2379407"/>
            <a:ext cx="8358246" cy="4453262"/>
          </a:xfrm>
          <a:prstGeom prst="roundRect">
            <a:avLst/>
          </a:prstGeom>
          <a:solidFill>
            <a:srgbClr val="FFFFCC"/>
          </a:solidFill>
          <a:ln w="9525"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pic>
        <p:nvPicPr>
          <p:cNvPr id="72708" name="Picture 2"/>
          <p:cNvPicPr>
            <a:picLocks noChangeAspect="1"/>
          </p:cNvPicPr>
          <p:nvPr/>
        </p:nvPicPr>
        <p:blipFill>
          <a:blip r:embed="rId2">
            <a:clrChange>
              <a:clrFrom>
                <a:srgbClr val="FFFFFF"/>
              </a:clrFrom>
              <a:clrTo>
                <a:srgbClr val="FFFFFF">
                  <a:alpha val="0"/>
                </a:srgbClr>
              </a:clrTo>
            </a:clrChange>
          </a:blip>
          <a:stretch>
            <a:fillRect/>
          </a:stretch>
        </p:blipFill>
        <p:spPr>
          <a:xfrm>
            <a:off x="428625" y="2428875"/>
            <a:ext cx="8305800" cy="4344988"/>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动态</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381000" y="1285875"/>
            <a:ext cx="8229600" cy="5214938"/>
          </a:xfrm>
        </p:spPr>
        <p:txBody>
          <a:bodyPr vert="horz" wrap="square" lIns="91440" tIns="45720" rIns="91440" bIns="45720" numCol="1" anchor="t" anchorCtr="0" compatLnSpc="1"/>
          <a:lstStyle/>
          <a:p>
            <a:pPr marL="342900" marR="0" lvl="0" indent="-342900" algn="just" defTabSz="914400" rtl="0" eaLnBrk="0" fontAlgn="base" latinLnBrk="0" hangingPunct="0">
              <a:lnSpc>
                <a:spcPct val="90000"/>
              </a:lnSpc>
              <a:spcBef>
                <a:spcPct val="20000"/>
              </a:spcBef>
              <a:spcAft>
                <a:spcPct val="0"/>
              </a:spcAft>
              <a:buClrTx/>
              <a:buSzTx/>
              <a:buFontTx/>
              <a:buChar char="•"/>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桶分裂</a:t>
            </a:r>
            <a:endPar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ct val="90000"/>
              </a:lnSpc>
              <a:spcBef>
                <a:spcPct val="20000"/>
              </a:spcBef>
              <a:spcAft>
                <a:spcPct val="0"/>
              </a:spcAft>
              <a:buClrTx/>
              <a:buSzPct val="60000"/>
              <a:buFontTx/>
              <a:buChar char="–"/>
              <a:defRPr/>
            </a:pP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当一个</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桶记录数超过一个磁盘块的容量时</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这个桶划分为两个桶</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R="0" lvl="0" algn="just" defTabSz="914400" rtl="0" eaLnBrk="0" fontAlgn="base" latinLnBrk="0" hangingPunct="0">
              <a:lnSpc>
                <a:spcPct val="90000"/>
              </a:lnSpc>
              <a:spcBef>
                <a:spcPct val="20000"/>
              </a:spcBef>
              <a:spcAft>
                <a:spcPct val="0"/>
              </a:spcAft>
              <a:buClrTx/>
              <a:buSzPct val="60000"/>
              <a:buFont typeface="Wingdings" panose="05000000000000000000" charset="0"/>
              <a:buChar char="l"/>
              <a:defRPr/>
            </a:pPr>
            <a:r>
              <a:rPr kumimoji="0" lang="en-US" altLang="zh-CN" sz="30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30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桶合并</a:t>
            </a:r>
            <a:endPar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1" fontAlgn="base" latinLnBrk="0" hangingPunct="1">
              <a:lnSpc>
                <a:spcPct val="90000"/>
              </a:lnSpc>
              <a:spcBef>
                <a:spcPct val="20000"/>
              </a:spcBef>
              <a:spcAft>
                <a:spcPct val="0"/>
              </a:spcAft>
              <a:buClrTx/>
              <a:buSzPct val="60000"/>
              <a:buFontTx/>
              <a:buChar char="–"/>
              <a:defRPr/>
            </a:pP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当两个相邻</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桶记录总数不超过一个磁盘块的容量时</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这两个桶合并为一个桶</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R="0" lvl="0" algn="just" defTabSz="914400" rtl="0" eaLnBrk="0" fontAlgn="base" latinLnBrk="0" hangingPunct="0">
              <a:lnSpc>
                <a:spcPct val="90000"/>
              </a:lnSpc>
              <a:spcBef>
                <a:spcPct val="20000"/>
              </a:spcBef>
              <a:spcAft>
                <a:spcPct val="0"/>
              </a:spcAft>
              <a:buClrTx/>
              <a:buSzPct val="60000"/>
              <a:buFont typeface="Wingdings" panose="05000000000000000000" charset="0"/>
              <a:buChar char="l"/>
              <a:defRPr/>
            </a:pPr>
            <a:r>
              <a:rPr lang="zh-CN" altLang="en-US" sz="2800" noProof="0" dirty="0">
                <a:ln>
                  <a:noFill/>
                </a:ln>
                <a:solidFill>
                  <a:schemeClr val="tx1"/>
                </a:solidFill>
                <a:uLnTx/>
                <a:uFillTx/>
                <a:latin typeface="华文新魏" panose="02010800040101010101" pitchFamily="2" charset="-122"/>
                <a:ea typeface="华文新魏" panose="02010800040101010101" pitchFamily="2" charset="-122"/>
                <a:cs typeface="Times New Roman" panose="02020603050405020304" pitchFamily="18" charset="0"/>
                <a:sym typeface="+mn-ea"/>
              </a:rPr>
              <a:t>动态</a:t>
            </a:r>
            <a:r>
              <a:rPr lang="en-US" altLang="zh-CN" sz="2800" noProof="0" dirty="0">
                <a:ln>
                  <a:noFill/>
                </a:ln>
                <a:solidFill>
                  <a:schemeClr val="tx1"/>
                </a:solidFill>
                <a:uLnTx/>
                <a:uFillTx/>
                <a:latin typeface="华文新魏" panose="02010800040101010101" pitchFamily="2" charset="-122"/>
                <a:ea typeface="华文新魏" panose="02010800040101010101" pitchFamily="2" charset="-122"/>
                <a:cs typeface="Times New Roman" panose="02020603050405020304" pitchFamily="18" charset="0"/>
                <a:sym typeface="+mn-ea"/>
              </a:rPr>
              <a:t>Hash</a:t>
            </a:r>
            <a:r>
              <a:rPr lang="zh-CN" altLang="en-US" sz="2800" noProof="0" dirty="0">
                <a:ln>
                  <a:noFill/>
                </a:ln>
                <a:solidFill>
                  <a:schemeClr val="tx1"/>
                </a:solidFill>
                <a:uLnTx/>
                <a:uFillTx/>
                <a:latin typeface="华文新魏" panose="02010800040101010101" pitchFamily="2" charset="-122"/>
                <a:ea typeface="华文新魏" panose="02010800040101010101" pitchFamily="2" charset="-122"/>
                <a:cs typeface="Times New Roman" panose="02020603050405020304" pitchFamily="18" charset="0"/>
                <a:sym typeface="+mn-ea"/>
              </a:rPr>
              <a:t>方法种类</a:t>
            </a:r>
            <a:endParaRPr kumimoji="0" lang="zh-CN" altLang="en-US"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1" fontAlgn="base" latinLnBrk="0" hangingPunct="1">
              <a:lnSpc>
                <a:spcPct val="90000"/>
              </a:lnSpc>
              <a:spcBef>
                <a:spcPct val="20000"/>
              </a:spcBef>
              <a:spcAft>
                <a:spcPct val="0"/>
              </a:spcAft>
              <a:buClrTx/>
              <a:buSzPct val="60000"/>
              <a:buFontTx/>
              <a:buChar char="–"/>
              <a:defRPr/>
            </a:pP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可扩展</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方法</a:t>
            </a:r>
          </a:p>
          <a:p>
            <a:pPr marL="742950" marR="0" lvl="1" indent="-285750" algn="just" defTabSz="914400" rtl="0" eaLnBrk="1" fontAlgn="base" latinLnBrk="0" hangingPunct="1">
              <a:lnSpc>
                <a:spcPct val="90000"/>
              </a:lnSpc>
              <a:spcBef>
                <a:spcPct val="20000"/>
              </a:spcBef>
              <a:spcAft>
                <a:spcPct val="0"/>
              </a:spcAft>
              <a:buClrTx/>
              <a:buSzPct val="60000"/>
              <a:buFontTx/>
              <a:buChar char="–"/>
              <a:defRPr/>
            </a:pP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线性</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Hash</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方法</a:t>
            </a:r>
          </a:p>
          <a:p>
            <a:pPr marL="457200" marR="0" lvl="1" indent="0" algn="just" defTabSz="914400" rtl="0" eaLnBrk="1" fontAlgn="base" latinLnBrk="0" hangingPunct="1">
              <a:lnSpc>
                <a:spcPct val="90000"/>
              </a:lnSpc>
              <a:spcBef>
                <a:spcPct val="20000"/>
              </a:spcBef>
              <a:spcAft>
                <a:spcPct val="0"/>
              </a:spcAft>
              <a:buClrTx/>
              <a:buSzPct val="60000"/>
              <a:buFontTx/>
              <a:buNone/>
              <a:defRPr/>
            </a:pPr>
            <a:endPar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1" fontAlgn="base" latinLnBrk="0" hangingPunct="1">
              <a:lnSpc>
                <a:spcPct val="90000"/>
              </a:lnSpc>
              <a:spcBef>
                <a:spcPct val="20000"/>
              </a:spcBef>
              <a:spcAft>
                <a:spcPct val="0"/>
              </a:spcAft>
              <a:buClrTx/>
              <a:buSzPct val="60000"/>
              <a:buFontTx/>
              <a:buNone/>
              <a:defRPr/>
            </a:pP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p>
          <a:p>
            <a:pPr marL="742950" marR="0" lvl="1" indent="-285750" algn="just" defTabSz="914400" rtl="0" eaLnBrk="1" fontAlgn="base" latinLnBrk="0" hangingPunct="1">
              <a:lnSpc>
                <a:spcPct val="90000"/>
              </a:lnSpc>
              <a:spcBef>
                <a:spcPct val="20000"/>
              </a:spcBef>
              <a:spcAft>
                <a:spcPct val="0"/>
              </a:spcAft>
              <a:buClrTx/>
              <a:buSzPct val="60000"/>
              <a:buFontTx/>
              <a:buChar char="–"/>
              <a:defRPr/>
            </a:pP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49A01C2-8A58-4817-913E-DAC8FB33E6BF}"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381000" y="1600200"/>
            <a:ext cx="8229600" cy="19002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散列函数</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h(k)</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是一个</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b(</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足够大)位二进制序列，前</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d</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位表示桶的数目。</a:t>
            </a: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d</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的值随数据文件的增长而增大</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B5C7DEC-9EEB-4187-B0E9-2A766CB53186}"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4759" name="Rectangle 14"/>
          <p:cNvSpPr/>
          <p:nvPr/>
        </p:nvSpPr>
        <p:spPr>
          <a:xfrm>
            <a:off x="2673350" y="4637088"/>
            <a:ext cx="2438400" cy="6858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00110101</a:t>
            </a:r>
          </a:p>
        </p:txBody>
      </p:sp>
      <p:sp>
        <p:nvSpPr>
          <p:cNvPr id="74760" name="AutoShape 15"/>
          <p:cNvSpPr/>
          <p:nvPr/>
        </p:nvSpPr>
        <p:spPr>
          <a:xfrm rot="5400000">
            <a:off x="3125788" y="5121275"/>
            <a:ext cx="304800" cy="838200"/>
          </a:xfrm>
          <a:prstGeom prst="rightBrace">
            <a:avLst>
              <a:gd name="adj1" fmla="val 22916"/>
              <a:gd name="adj2" fmla="val 50000"/>
            </a:avLst>
          </a:prstGeom>
          <a:noFill/>
          <a:ln w="9525" cap="flat" cmpd="sng">
            <a:solidFill>
              <a:schemeClr val="tx1"/>
            </a:solidFill>
            <a:prstDash val="solid"/>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 name="Line 16"/>
          <p:cNvSpPr/>
          <p:nvPr/>
        </p:nvSpPr>
        <p:spPr>
          <a:xfrm flipH="1">
            <a:off x="2701925" y="4364038"/>
            <a:ext cx="533400" cy="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4761" name="Line 17"/>
          <p:cNvSpPr/>
          <p:nvPr/>
        </p:nvSpPr>
        <p:spPr>
          <a:xfrm>
            <a:off x="4302125" y="4364038"/>
            <a:ext cx="762000" cy="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4763" name="Text Box 18"/>
          <p:cNvSpPr txBox="1"/>
          <p:nvPr/>
        </p:nvSpPr>
        <p:spPr>
          <a:xfrm>
            <a:off x="3521075" y="4056063"/>
            <a:ext cx="371475" cy="4619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b</a:t>
            </a:r>
          </a:p>
        </p:txBody>
      </p:sp>
      <p:sp>
        <p:nvSpPr>
          <p:cNvPr id="74764" name="Text Box 19"/>
          <p:cNvSpPr txBox="1"/>
          <p:nvPr/>
        </p:nvSpPr>
        <p:spPr>
          <a:xfrm>
            <a:off x="3087688" y="5791200"/>
            <a:ext cx="371475" cy="4619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d</a:t>
            </a:r>
          </a:p>
        </p:txBody>
      </p:sp>
      <p:sp>
        <p:nvSpPr>
          <p:cNvPr id="74765" name="Text Box 20"/>
          <p:cNvSpPr txBox="1"/>
          <p:nvPr/>
        </p:nvSpPr>
        <p:spPr>
          <a:xfrm>
            <a:off x="5851525" y="4459288"/>
            <a:ext cx="2759075" cy="831850"/>
          </a:xfrm>
          <a:prstGeom prst="rect">
            <a:avLst/>
          </a:prstGeom>
          <a:solidFill>
            <a:srgbClr val="FFFF00"/>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b</a:t>
            </a: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位二进制序列，前</a:t>
            </a: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d</a:t>
            </a: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位用于区分桶</a:t>
            </a:r>
          </a:p>
        </p:txBody>
      </p:sp>
      <p:sp>
        <p:nvSpPr>
          <p:cNvPr id="74766" name="Text Box 21"/>
          <p:cNvSpPr txBox="1"/>
          <p:nvPr/>
        </p:nvSpPr>
        <p:spPr>
          <a:xfrm>
            <a:off x="661988" y="4722813"/>
            <a:ext cx="749300" cy="4619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h(k)</a:t>
            </a:r>
          </a:p>
        </p:txBody>
      </p:sp>
      <p:sp>
        <p:nvSpPr>
          <p:cNvPr id="8" name="Line 22"/>
          <p:cNvSpPr/>
          <p:nvPr/>
        </p:nvSpPr>
        <p:spPr>
          <a:xfrm>
            <a:off x="1527175" y="4970463"/>
            <a:ext cx="790575" cy="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DA8402B-36AA-4E49-87DE-F52FF6B6976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内容占位符 2"/>
          <p:cNvSpPr txBox="1"/>
          <p:nvPr/>
        </p:nvSpPr>
        <p:spPr>
          <a:xfrm>
            <a:off x="381000" y="1357313"/>
            <a:ext cx="8620125" cy="542925"/>
          </a:xfrm>
          <a:prstGeom prst="rect">
            <a:avLst/>
          </a:prstGeom>
        </p:spPr>
        <p:txBody>
          <a:bodyPr/>
          <a:lstStyle/>
          <a:p>
            <a:pPr marL="342900" marR="0" indent="-342900" defTabSz="914400" eaLnBrk="0" hangingPunct="0">
              <a:spcBef>
                <a:spcPct val="20000"/>
              </a:spcBef>
              <a:buClrTx/>
              <a:buSzTx/>
              <a:buFontTx/>
              <a:buChar char="•"/>
              <a:defRPr/>
            </a:pPr>
            <a:r>
              <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前</a:t>
            </a:r>
            <a:r>
              <a:rPr kumimoji="0" lang="en-US" altLang="zh-CN"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d</a:t>
            </a:r>
            <a:r>
              <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位构成一个桶数组(</a:t>
            </a:r>
            <a:r>
              <a:rPr kumimoji="0" lang="en-US" altLang="zh-CN"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d</a:t>
            </a:r>
            <a:r>
              <a:rPr kumimoji="0" lang="zh-CN" altLang="en-US"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全局深度）</a:t>
            </a:r>
          </a:p>
        </p:txBody>
      </p:sp>
      <p:sp>
        <p:nvSpPr>
          <p:cNvPr id="76807" name="Rectangle 96"/>
          <p:cNvSpPr/>
          <p:nvPr/>
        </p:nvSpPr>
        <p:spPr>
          <a:xfrm>
            <a:off x="5281613" y="2667000"/>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4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6808" name="Rectangle 97"/>
          <p:cNvSpPr/>
          <p:nvPr/>
        </p:nvSpPr>
        <p:spPr>
          <a:xfrm>
            <a:off x="5281613" y="236220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sp>
        <p:nvSpPr>
          <p:cNvPr id="6" name="Line 98"/>
          <p:cNvSpPr/>
          <p:nvPr/>
        </p:nvSpPr>
        <p:spPr>
          <a:xfrm>
            <a:off x="5281613" y="31242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10" name="Text Box 99"/>
          <p:cNvSpPr txBox="1"/>
          <p:nvPr/>
        </p:nvSpPr>
        <p:spPr>
          <a:xfrm>
            <a:off x="5316538" y="27051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8" name="Group 100"/>
          <p:cNvGrpSpPr/>
          <p:nvPr/>
        </p:nvGrpSpPr>
        <p:grpSpPr>
          <a:xfrm>
            <a:off x="5281613" y="3733800"/>
            <a:ext cx="914400" cy="1219200"/>
            <a:chOff x="912" y="1776"/>
            <a:chExt cx="576" cy="768"/>
          </a:xfrm>
        </p:grpSpPr>
        <p:sp>
          <p:nvSpPr>
            <p:cNvPr id="14" name="Rectangle 101"/>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6838" name="Rectangle 102"/>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grpSp>
      <p:sp>
        <p:nvSpPr>
          <p:cNvPr id="76813" name="Line 103"/>
          <p:cNvSpPr/>
          <p:nvPr/>
        </p:nvSpPr>
        <p:spPr>
          <a:xfrm>
            <a:off x="5281613" y="44958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9" name="Text Box 104"/>
          <p:cNvSpPr txBox="1"/>
          <p:nvPr/>
        </p:nvSpPr>
        <p:spPr>
          <a:xfrm>
            <a:off x="5281613" y="40386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6814" name="Text Box 105"/>
          <p:cNvSpPr txBox="1"/>
          <p:nvPr/>
        </p:nvSpPr>
        <p:spPr>
          <a:xfrm>
            <a:off x="5281613" y="44958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76816" name="Group 106"/>
          <p:cNvGrpSpPr/>
          <p:nvPr/>
        </p:nvGrpSpPr>
        <p:grpSpPr>
          <a:xfrm>
            <a:off x="5281613" y="5105400"/>
            <a:ext cx="914400" cy="1219200"/>
            <a:chOff x="912" y="1776"/>
            <a:chExt cx="576" cy="768"/>
          </a:xfrm>
        </p:grpSpPr>
        <p:sp>
          <p:nvSpPr>
            <p:cNvPr id="15" name="Rectangle 107"/>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6836" name="Rectangle 108"/>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grpSp>
      <p:sp>
        <p:nvSpPr>
          <p:cNvPr id="76819" name="Line 109"/>
          <p:cNvSpPr/>
          <p:nvPr/>
        </p:nvSpPr>
        <p:spPr>
          <a:xfrm>
            <a:off x="5281613" y="58674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17" name="Text Box 110"/>
          <p:cNvSpPr txBox="1"/>
          <p:nvPr/>
        </p:nvSpPr>
        <p:spPr>
          <a:xfrm>
            <a:off x="5281613" y="54102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6818" name="Text Box 111"/>
          <p:cNvSpPr txBox="1"/>
          <p:nvPr/>
        </p:nvSpPr>
        <p:spPr>
          <a:xfrm>
            <a:off x="2489200" y="2773363"/>
            <a:ext cx="511175" cy="224631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a:t>
            </a:r>
          </a:p>
        </p:txBody>
      </p:sp>
      <p:sp>
        <p:nvSpPr>
          <p:cNvPr id="10" name="Rectangle 112"/>
          <p:cNvSpPr/>
          <p:nvPr/>
        </p:nvSpPr>
        <p:spPr>
          <a:xfrm>
            <a:off x="3022600" y="2697163"/>
            <a:ext cx="990600" cy="23622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6820" name="Rectangle 113"/>
          <p:cNvSpPr/>
          <p:nvPr/>
        </p:nvSpPr>
        <p:spPr>
          <a:xfrm>
            <a:off x="3022600" y="2392363"/>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6824" name="Line 114"/>
          <p:cNvSpPr/>
          <p:nvPr/>
        </p:nvSpPr>
        <p:spPr>
          <a:xfrm>
            <a:off x="3022600" y="3840163"/>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25" name="Line 115"/>
          <p:cNvSpPr/>
          <p:nvPr/>
        </p:nvSpPr>
        <p:spPr>
          <a:xfrm>
            <a:off x="3022600" y="4449763"/>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26" name="Line 116"/>
          <p:cNvSpPr/>
          <p:nvPr/>
        </p:nvSpPr>
        <p:spPr>
          <a:xfrm>
            <a:off x="3022600" y="3230563"/>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11" name="Text Box 117"/>
          <p:cNvSpPr txBox="1"/>
          <p:nvPr/>
        </p:nvSpPr>
        <p:spPr>
          <a:xfrm>
            <a:off x="2363788" y="2316163"/>
            <a:ext cx="720725"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d =</a:t>
            </a:r>
          </a:p>
        </p:txBody>
      </p:sp>
      <p:sp>
        <p:nvSpPr>
          <p:cNvPr id="76828" name="Line 118"/>
          <p:cNvSpPr/>
          <p:nvPr/>
        </p:nvSpPr>
        <p:spPr>
          <a:xfrm flipV="1">
            <a:off x="3556000" y="2836863"/>
            <a:ext cx="1666875" cy="1651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29" name="Line 119"/>
          <p:cNvSpPr/>
          <p:nvPr/>
        </p:nvSpPr>
        <p:spPr>
          <a:xfrm flipV="1">
            <a:off x="3860800" y="3017838"/>
            <a:ext cx="1376363" cy="593725"/>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30" name="Line 120"/>
          <p:cNvSpPr/>
          <p:nvPr/>
        </p:nvSpPr>
        <p:spPr>
          <a:xfrm>
            <a:off x="3830638" y="4129088"/>
            <a:ext cx="1452562" cy="33337"/>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6831" name="Line 121"/>
          <p:cNvSpPr/>
          <p:nvPr/>
        </p:nvSpPr>
        <p:spPr>
          <a:xfrm>
            <a:off x="3860800" y="4602163"/>
            <a:ext cx="1392238" cy="1055687"/>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34" name="Text Box 122"/>
          <p:cNvSpPr txBox="1"/>
          <p:nvPr/>
        </p:nvSpPr>
        <p:spPr>
          <a:xfrm>
            <a:off x="5314950" y="31242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p>
        </p:txBody>
      </p:sp>
      <p:sp>
        <p:nvSpPr>
          <p:cNvPr id="12" name="Text Box 123"/>
          <p:cNvSpPr txBox="1"/>
          <p:nvPr/>
        </p:nvSpPr>
        <p:spPr>
          <a:xfrm>
            <a:off x="454025" y="5202238"/>
            <a:ext cx="1146175" cy="1014413"/>
          </a:xfrm>
          <a:prstGeom prst="rect">
            <a:avLst/>
          </a:prstGeom>
          <a:solidFill>
            <a:srgbClr val="FFFF00"/>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b</a:t>
            </a: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a:t>
            </a: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4</a:t>
            </a:r>
          </a:p>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d＝2</a:t>
            </a:r>
          </a:p>
        </p:txBody>
      </p:sp>
      <p:sp>
        <p:nvSpPr>
          <p:cNvPr id="13" name="Text Box 124"/>
          <p:cNvSpPr txBox="1"/>
          <p:nvPr/>
        </p:nvSpPr>
        <p:spPr>
          <a:xfrm>
            <a:off x="304800" y="3389313"/>
            <a:ext cx="1058863" cy="8302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h(k)</a:t>
            </a:r>
            <a:r>
              <a:rPr kumimoji="0" lang="zh-CN" altLang="en-US" sz="2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的</a:t>
            </a:r>
            <a:br>
              <a:rPr kumimoji="0" lang="zh-CN" altLang="en-US" sz="2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br>
            <a:r>
              <a:rPr kumimoji="0" lang="zh-CN" altLang="en-US" sz="2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前</a:t>
            </a:r>
            <a:r>
              <a:rPr kumimoji="0" lang="en-US" altLang="zh-CN"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d</a:t>
            </a: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位</a:t>
            </a:r>
          </a:p>
        </p:txBody>
      </p:sp>
      <p:sp>
        <p:nvSpPr>
          <p:cNvPr id="76835" name="Freeform 125"/>
          <p:cNvSpPr/>
          <p:nvPr/>
        </p:nvSpPr>
        <p:spPr>
          <a:xfrm>
            <a:off x="1398588" y="3467100"/>
            <a:ext cx="1173162" cy="400050"/>
          </a:xfrm>
          <a:custGeom>
            <a:avLst/>
            <a:gdLst/>
            <a:ahLst/>
            <a:cxnLst>
              <a:cxn ang="0">
                <a:pos x="0" y="352425"/>
              </a:cxn>
              <a:cxn ang="0">
                <a:pos x="334576" y="55245"/>
              </a:cxn>
              <a:cxn ang="0">
                <a:pos x="523312" y="390525"/>
              </a:cxn>
              <a:cxn ang="0">
                <a:pos x="1173162" y="0"/>
              </a:cxn>
            </a:cxnLst>
            <a:rect l="0" t="0" r="0" b="0"/>
            <a:pathLst>
              <a:path w="547" h="210">
                <a:moveTo>
                  <a:pt x="0" y="185"/>
                </a:moveTo>
                <a:cubicBezTo>
                  <a:pt x="57" y="105"/>
                  <a:pt x="115" y="26"/>
                  <a:pt x="156" y="29"/>
                </a:cubicBezTo>
                <a:cubicBezTo>
                  <a:pt x="197" y="32"/>
                  <a:pt x="179" y="210"/>
                  <a:pt x="244" y="205"/>
                </a:cubicBezTo>
                <a:cubicBezTo>
                  <a:pt x="309" y="200"/>
                  <a:pt x="428" y="100"/>
                  <a:pt x="547" y="0"/>
                </a:cubicBez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6833" name="Text Box 126"/>
          <p:cNvSpPr txBox="1"/>
          <p:nvPr/>
        </p:nvSpPr>
        <p:spPr>
          <a:xfrm>
            <a:off x="7121525" y="2703513"/>
            <a:ext cx="493713" cy="461963"/>
          </a:xfrm>
          <a:prstGeom prst="rect">
            <a:avLst/>
          </a:prstGeom>
          <a:noFill/>
          <a:ln w="9525">
            <a:noFill/>
            <a:miter/>
          </a:ln>
        </p:spPr>
        <p:txBody>
          <a:bodyPr wrap="none">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000099"/>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楷体_GB2312"/>
              </a:rPr>
              <a:t>桶</a:t>
            </a:r>
          </a:p>
        </p:txBody>
      </p:sp>
      <p:sp>
        <p:nvSpPr>
          <p:cNvPr id="76837" name="Freeform 127"/>
          <p:cNvSpPr/>
          <p:nvPr/>
        </p:nvSpPr>
        <p:spPr>
          <a:xfrm>
            <a:off x="6373813" y="2830513"/>
            <a:ext cx="698500" cy="400050"/>
          </a:xfrm>
          <a:custGeom>
            <a:avLst/>
            <a:gdLst/>
            <a:ahLst/>
            <a:cxnLst>
              <a:cxn ang="0">
                <a:pos x="698500" y="0"/>
              </a:cxn>
              <a:cxn ang="0">
                <a:pos x="520451" y="395288"/>
              </a:cxn>
              <a:cxn ang="0">
                <a:pos x="283052" y="23813"/>
              </a:cxn>
              <a:cxn ang="0">
                <a:pos x="0" y="350044"/>
              </a:cxn>
            </a:cxnLst>
            <a:rect l="0" t="0" r="0" b="0"/>
            <a:pathLst>
              <a:path w="459" h="168">
                <a:moveTo>
                  <a:pt x="459" y="0"/>
                </a:moveTo>
                <a:cubicBezTo>
                  <a:pt x="423" y="82"/>
                  <a:pt x="387" y="164"/>
                  <a:pt x="342" y="166"/>
                </a:cubicBezTo>
                <a:cubicBezTo>
                  <a:pt x="297" y="168"/>
                  <a:pt x="243" y="13"/>
                  <a:pt x="186" y="10"/>
                </a:cubicBezTo>
                <a:cubicBezTo>
                  <a:pt x="129" y="7"/>
                  <a:pt x="33" y="124"/>
                  <a:pt x="0" y="147"/>
                </a:cubicBez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69F7F37-6EE7-4E20-AD3F-97C5E8B4BC89}"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7830" name="Rectangle 49"/>
          <p:cNvSpPr/>
          <p:nvPr/>
        </p:nvSpPr>
        <p:spPr>
          <a:xfrm>
            <a:off x="549275" y="696913"/>
            <a:ext cx="8316913" cy="1143000"/>
          </a:xfrm>
          <a:prstGeom prst="rect">
            <a:avLst/>
          </a:prstGeom>
          <a:noFill/>
          <a:ln w="9525">
            <a:noFill/>
            <a:miter/>
          </a:ln>
        </p:spPr>
        <p:txBody>
          <a:bodyPr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800" b="0" i="0" u="sng"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Example:</a:t>
            </a: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 h(k) is 4 bits; 2 keys/bucket</a:t>
            </a:r>
            <a:endParaRPr kumimoji="0" lang="en-US" altLang="zh-CN" sz="2800" b="0" i="0" u="sng"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endParaRPr>
          </a:p>
        </p:txBody>
      </p:sp>
      <p:sp>
        <p:nvSpPr>
          <p:cNvPr id="77831" name="Rectangle 50"/>
          <p:cNvSpPr/>
          <p:nvPr/>
        </p:nvSpPr>
        <p:spPr>
          <a:xfrm>
            <a:off x="865188" y="2284413"/>
            <a:ext cx="784225" cy="566738"/>
          </a:xfrm>
          <a:prstGeom prst="rect">
            <a:avLst/>
          </a:prstGeom>
          <a:no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l" defTabSz="914400" rtl="0" eaLnBrk="0" fontAlgn="base" latinLnBrk="0" hangingPunct="0">
              <a:lnSpc>
                <a:spcPct val="100000"/>
              </a:lnSpc>
              <a:spcBef>
                <a:spcPct val="20000"/>
              </a:spcBef>
              <a:spcAft>
                <a:spcPct val="0"/>
              </a:spcAft>
              <a:buClr>
                <a:srgbClr val="000000"/>
              </a:buClr>
              <a:buSzPct val="75000"/>
              <a:buFont typeface="Arial" panose="020B0604020202020204" pitchFamily="34" charset="0"/>
              <a:buNone/>
              <a:defRPr/>
            </a:pPr>
            <a:r>
              <a:rPr kumimoji="0" lang="en-US" altLang="zh-CN" sz="2800" b="0" i="1"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d</a:t>
            </a: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 =</a:t>
            </a:r>
          </a:p>
        </p:txBody>
      </p:sp>
      <p:sp>
        <p:nvSpPr>
          <p:cNvPr id="6" name="Line 51"/>
          <p:cNvSpPr/>
          <p:nvPr/>
        </p:nvSpPr>
        <p:spPr>
          <a:xfrm>
            <a:off x="1539875" y="3178175"/>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33" name="Rectangle 52"/>
          <p:cNvSpPr/>
          <p:nvPr/>
        </p:nvSpPr>
        <p:spPr>
          <a:xfrm>
            <a:off x="1539875" y="2720975"/>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7834" name="Rectangle 53"/>
          <p:cNvSpPr/>
          <p:nvPr/>
        </p:nvSpPr>
        <p:spPr>
          <a:xfrm>
            <a:off x="1539875" y="2416175"/>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sp>
        <p:nvSpPr>
          <p:cNvPr id="77835" name="Rectangle 54"/>
          <p:cNvSpPr/>
          <p:nvPr/>
        </p:nvSpPr>
        <p:spPr>
          <a:xfrm>
            <a:off x="3368675" y="2263775"/>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4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36" name="Rectangle 55"/>
          <p:cNvSpPr/>
          <p:nvPr/>
        </p:nvSpPr>
        <p:spPr>
          <a:xfrm>
            <a:off x="3352800" y="1676400"/>
            <a:ext cx="320675" cy="358775"/>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grpSp>
        <p:nvGrpSpPr>
          <p:cNvPr id="7" name="Group 56"/>
          <p:cNvGrpSpPr/>
          <p:nvPr/>
        </p:nvGrpSpPr>
        <p:grpSpPr>
          <a:xfrm>
            <a:off x="3368675" y="3635375"/>
            <a:ext cx="914400" cy="1219200"/>
            <a:chOff x="912" y="1776"/>
            <a:chExt cx="576" cy="768"/>
          </a:xfrm>
        </p:grpSpPr>
        <p:sp>
          <p:nvSpPr>
            <p:cNvPr id="12" name="Rectangle 57"/>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7875" name="Rectangle 58"/>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grpSp>
      <p:sp>
        <p:nvSpPr>
          <p:cNvPr id="77839" name="Line 59"/>
          <p:cNvSpPr/>
          <p:nvPr/>
        </p:nvSpPr>
        <p:spPr>
          <a:xfrm>
            <a:off x="1539875" y="3178175"/>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40" name="Line 60"/>
          <p:cNvSpPr/>
          <p:nvPr/>
        </p:nvSpPr>
        <p:spPr>
          <a:xfrm>
            <a:off x="3368675" y="2720975"/>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41" name="Line 61"/>
          <p:cNvSpPr/>
          <p:nvPr/>
        </p:nvSpPr>
        <p:spPr>
          <a:xfrm>
            <a:off x="3368675" y="4397375"/>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8" name="Text Box 62"/>
          <p:cNvSpPr txBox="1"/>
          <p:nvPr/>
        </p:nvSpPr>
        <p:spPr>
          <a:xfrm>
            <a:off x="3403600" y="2301875"/>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42" name="Text Box 63"/>
          <p:cNvSpPr txBox="1"/>
          <p:nvPr/>
        </p:nvSpPr>
        <p:spPr>
          <a:xfrm>
            <a:off x="3368675" y="3940175"/>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43" name="Text Box 64"/>
          <p:cNvSpPr txBox="1"/>
          <p:nvPr/>
        </p:nvSpPr>
        <p:spPr>
          <a:xfrm>
            <a:off x="3368675" y="4397375"/>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45" name="Line 65"/>
          <p:cNvSpPr/>
          <p:nvPr/>
        </p:nvSpPr>
        <p:spPr>
          <a:xfrm flipV="1">
            <a:off x="2225675" y="2339975"/>
            <a:ext cx="990600" cy="609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46" name="Line 66"/>
          <p:cNvSpPr/>
          <p:nvPr/>
        </p:nvSpPr>
        <p:spPr>
          <a:xfrm>
            <a:off x="2225675" y="3330575"/>
            <a:ext cx="990600" cy="609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24" name="Rectangle 67"/>
          <p:cNvSpPr/>
          <p:nvPr/>
        </p:nvSpPr>
        <p:spPr>
          <a:xfrm>
            <a:off x="463550" y="5322888"/>
            <a:ext cx="2297113" cy="566738"/>
          </a:xfrm>
          <a:prstGeom prst="rect">
            <a:avLst/>
          </a:prstGeom>
          <a:noFill/>
          <a:ln w="9525">
            <a:noFill/>
            <a:miter/>
          </a:ln>
        </p:spPr>
        <p:txBody>
          <a:bodyPr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Insert 1010</a:t>
            </a:r>
            <a:endParaRPr kumimoji="0" lang="en-US" altLang="zh-CN" sz="2800" b="0" i="0" u="sng"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endParaRPr>
          </a:p>
        </p:txBody>
      </p:sp>
      <p:grpSp>
        <p:nvGrpSpPr>
          <p:cNvPr id="25" name="Group 68"/>
          <p:cNvGrpSpPr/>
          <p:nvPr/>
        </p:nvGrpSpPr>
        <p:grpSpPr>
          <a:xfrm>
            <a:off x="2565400" y="4375150"/>
            <a:ext cx="1792288" cy="2025650"/>
            <a:chOff x="1421" y="2502"/>
            <a:chExt cx="1129" cy="1276"/>
          </a:xfrm>
        </p:grpSpPr>
        <p:grpSp>
          <p:nvGrpSpPr>
            <p:cNvPr id="77849" name="Group 69"/>
            <p:cNvGrpSpPr/>
            <p:nvPr/>
          </p:nvGrpSpPr>
          <p:grpSpPr>
            <a:xfrm>
              <a:off x="1941" y="3010"/>
              <a:ext cx="576" cy="768"/>
              <a:chOff x="912" y="1776"/>
              <a:chExt cx="576" cy="768"/>
            </a:xfrm>
          </p:grpSpPr>
          <p:sp>
            <p:nvSpPr>
              <p:cNvPr id="13" name="Rectangle 70"/>
              <p:cNvSpPr/>
              <p:nvPr/>
            </p:nvSpPr>
            <p:spPr>
              <a:xfrm>
                <a:off x="912" y="1968"/>
                <a:ext cx="576" cy="576"/>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14" name="Rectangle 71"/>
              <p:cNvSpPr/>
              <p:nvPr/>
            </p:nvSpPr>
            <p:spPr>
              <a:xfrm>
                <a:off x="912" y="1776"/>
                <a:ext cx="192" cy="192"/>
              </a:xfrm>
              <a:prstGeom prst="rect">
                <a:avLst/>
              </a:prstGeom>
              <a:solidFill>
                <a:schemeClr val="bg1"/>
              </a:solidFill>
              <a:ln w="9525" cap="flat" cmpd="sng">
                <a:solidFill>
                  <a:srgbClr val="FF0000"/>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sp>
          <p:nvSpPr>
            <p:cNvPr id="77852" name="Line 72"/>
            <p:cNvSpPr/>
            <p:nvPr/>
          </p:nvSpPr>
          <p:spPr>
            <a:xfrm>
              <a:off x="1941" y="3490"/>
              <a:ext cx="576" cy="0"/>
            </a:xfrm>
            <a:prstGeom prst="line">
              <a:avLst/>
            </a:prstGeom>
            <a:ln w="9525" cap="flat" cmpd="sng">
              <a:solidFill>
                <a:srgbClr val="FF0000"/>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69" name="Text Box 73"/>
            <p:cNvSpPr txBox="1"/>
            <p:nvPr/>
          </p:nvSpPr>
          <p:spPr>
            <a:xfrm>
              <a:off x="1941" y="3202"/>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7854" name="Freeform 74"/>
            <p:cNvSpPr/>
            <p:nvPr/>
          </p:nvSpPr>
          <p:spPr>
            <a:xfrm>
              <a:off x="1899" y="2627"/>
              <a:ext cx="556" cy="88"/>
            </a:xfrm>
            <a:custGeom>
              <a:avLst/>
              <a:gdLst/>
              <a:ahLst/>
              <a:cxnLst>
                <a:cxn ang="0">
                  <a:pos x="0" y="88"/>
                </a:cxn>
                <a:cxn ang="0">
                  <a:pos x="240" y="54"/>
                </a:cxn>
                <a:cxn ang="0">
                  <a:pos x="556" y="6"/>
                </a:cxn>
              </a:cxnLst>
              <a:rect l="0" t="0" r="0" b="0"/>
              <a:pathLst>
                <a:path w="556" h="88">
                  <a:moveTo>
                    <a:pt x="0" y="88"/>
                  </a:moveTo>
                  <a:cubicBezTo>
                    <a:pt x="102" y="83"/>
                    <a:pt x="150" y="73"/>
                    <a:pt x="240" y="54"/>
                  </a:cubicBezTo>
                  <a:cubicBezTo>
                    <a:pt x="320" y="0"/>
                    <a:pt x="469" y="6"/>
                    <a:pt x="556" y="6"/>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5" name="Text Box 75"/>
            <p:cNvSpPr txBox="1"/>
            <p:nvPr/>
          </p:nvSpPr>
          <p:spPr>
            <a:xfrm>
              <a:off x="1421" y="2502"/>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grpSp>
        <p:nvGrpSpPr>
          <p:cNvPr id="33" name="Group 76"/>
          <p:cNvGrpSpPr/>
          <p:nvPr/>
        </p:nvGrpSpPr>
        <p:grpSpPr>
          <a:xfrm>
            <a:off x="990600" y="1600200"/>
            <a:ext cx="7686675" cy="3963988"/>
            <a:chOff x="322" y="774"/>
            <a:chExt cx="4842" cy="2497"/>
          </a:xfrm>
        </p:grpSpPr>
        <p:sp>
          <p:nvSpPr>
            <p:cNvPr id="9" name="Text Box 77"/>
            <p:cNvSpPr txBox="1"/>
            <p:nvPr/>
          </p:nvSpPr>
          <p:spPr>
            <a:xfrm>
              <a:off x="3675" y="2901"/>
              <a:ext cx="1489" cy="291"/>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New directory</a:t>
              </a:r>
            </a:p>
          </p:txBody>
        </p:sp>
        <p:sp>
          <p:nvSpPr>
            <p:cNvPr id="77850" name="Rectangle 78"/>
            <p:cNvSpPr/>
            <p:nvPr/>
          </p:nvSpPr>
          <p:spPr>
            <a:xfrm>
              <a:off x="3840" y="1056"/>
              <a:ext cx="816" cy="1488"/>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7851" name="Rectangle 79"/>
            <p:cNvSpPr/>
            <p:nvPr/>
          </p:nvSpPr>
          <p:spPr>
            <a:xfrm>
              <a:off x="3840" y="864"/>
              <a:ext cx="192" cy="192"/>
            </a:xfrm>
            <a:prstGeom prst="rect">
              <a:avLst/>
            </a:prstGeom>
            <a:solidFill>
              <a:schemeClr val="bg1"/>
            </a:solidFill>
            <a:ln w="9525" cap="flat" cmpd="sng">
              <a:solidFill>
                <a:schemeClr val="tx2"/>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10" name="Text Box 80"/>
            <p:cNvSpPr txBox="1"/>
            <p:nvPr/>
          </p:nvSpPr>
          <p:spPr>
            <a:xfrm>
              <a:off x="4653" y="1101"/>
              <a:ext cx="322" cy="1415"/>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a:t>
              </a:r>
            </a:p>
          </p:txBody>
        </p:sp>
        <p:sp>
          <p:nvSpPr>
            <p:cNvPr id="77861" name="Line 81"/>
            <p:cNvSpPr/>
            <p:nvPr/>
          </p:nvSpPr>
          <p:spPr>
            <a:xfrm flipH="1">
              <a:off x="2530" y="1221"/>
              <a:ext cx="1468" cy="48"/>
            </a:xfrm>
            <a:prstGeom prst="line">
              <a:avLst/>
            </a:prstGeom>
            <a:ln w="19050"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62" name="Line 82"/>
            <p:cNvSpPr/>
            <p:nvPr/>
          </p:nvSpPr>
          <p:spPr>
            <a:xfrm flipH="1" flipV="1">
              <a:off x="2523" y="1337"/>
              <a:ext cx="1475" cy="281"/>
            </a:xfrm>
            <a:prstGeom prst="line">
              <a:avLst/>
            </a:prstGeom>
            <a:ln w="19050"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63" name="Line 83"/>
            <p:cNvSpPr/>
            <p:nvPr/>
          </p:nvSpPr>
          <p:spPr>
            <a:xfrm flipH="1">
              <a:off x="2530" y="1968"/>
              <a:ext cx="1454" cy="343"/>
            </a:xfrm>
            <a:prstGeom prst="line">
              <a:avLst/>
            </a:prstGeom>
            <a:ln w="19050"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64" name="Line 84"/>
            <p:cNvSpPr/>
            <p:nvPr/>
          </p:nvSpPr>
          <p:spPr>
            <a:xfrm flipH="1">
              <a:off x="2544" y="2379"/>
              <a:ext cx="1433" cy="892"/>
            </a:xfrm>
            <a:prstGeom prst="line">
              <a:avLst/>
            </a:prstGeom>
            <a:ln w="19050"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57" name="Rectangle 85"/>
            <p:cNvSpPr/>
            <p:nvPr/>
          </p:nvSpPr>
          <p:spPr>
            <a:xfrm>
              <a:off x="3463" y="774"/>
              <a:ext cx="494" cy="357"/>
            </a:xfrm>
            <a:prstGeom prst="rect">
              <a:avLst/>
            </a:prstGeom>
            <a:no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l" defTabSz="914400" rtl="0" eaLnBrk="0" fontAlgn="base" latinLnBrk="0" hangingPunct="0">
                <a:lnSpc>
                  <a:spcPct val="100000"/>
                </a:lnSpc>
                <a:spcBef>
                  <a:spcPct val="20000"/>
                </a:spcBef>
                <a:spcAft>
                  <a:spcPct val="0"/>
                </a:spcAft>
                <a:buClr>
                  <a:srgbClr val="000000"/>
                </a:buClr>
                <a:buSzPct val="75000"/>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d</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rPr>
                <a:t>=</a:t>
              </a:r>
              <a:endPar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楷体_GB2312"/>
              </a:endParaRPr>
            </a:p>
          </p:txBody>
        </p:sp>
        <p:sp>
          <p:nvSpPr>
            <p:cNvPr id="77866" name="Freeform 86"/>
            <p:cNvSpPr/>
            <p:nvPr/>
          </p:nvSpPr>
          <p:spPr>
            <a:xfrm>
              <a:off x="1893" y="2071"/>
              <a:ext cx="267" cy="144"/>
            </a:xfrm>
            <a:custGeom>
              <a:avLst/>
              <a:gdLst/>
              <a:ahLst/>
              <a:cxnLst>
                <a:cxn ang="0">
                  <a:pos x="0" y="144"/>
                </a:cxn>
                <a:cxn ang="0">
                  <a:pos x="157" y="48"/>
                </a:cxn>
                <a:cxn ang="0">
                  <a:pos x="212" y="20"/>
                </a:cxn>
                <a:cxn ang="0">
                  <a:pos x="246" y="7"/>
                </a:cxn>
                <a:cxn ang="0">
                  <a:pos x="267" y="0"/>
                </a:cxn>
              </a:cxnLst>
              <a:rect l="0" t="0" r="0" b="0"/>
              <a:pathLst>
                <a:path w="267" h="144">
                  <a:moveTo>
                    <a:pt x="0" y="144"/>
                  </a:moveTo>
                  <a:cubicBezTo>
                    <a:pt x="40" y="102"/>
                    <a:pt x="101" y="63"/>
                    <a:pt x="157" y="48"/>
                  </a:cubicBezTo>
                  <a:cubicBezTo>
                    <a:pt x="200" y="16"/>
                    <a:pt x="167" y="35"/>
                    <a:pt x="212" y="20"/>
                  </a:cubicBezTo>
                  <a:cubicBezTo>
                    <a:pt x="224" y="16"/>
                    <a:pt x="235" y="11"/>
                    <a:pt x="246" y="7"/>
                  </a:cubicBezTo>
                  <a:cubicBezTo>
                    <a:pt x="253" y="4"/>
                    <a:pt x="267" y="0"/>
                    <a:pt x="267"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7867" name="Freeform 87"/>
            <p:cNvSpPr/>
            <p:nvPr/>
          </p:nvSpPr>
          <p:spPr>
            <a:xfrm>
              <a:off x="1914" y="3051"/>
              <a:ext cx="267" cy="144"/>
            </a:xfrm>
            <a:custGeom>
              <a:avLst/>
              <a:gdLst/>
              <a:ahLst/>
              <a:cxnLst>
                <a:cxn ang="0">
                  <a:pos x="0" y="144"/>
                </a:cxn>
                <a:cxn ang="0">
                  <a:pos x="157" y="48"/>
                </a:cxn>
                <a:cxn ang="0">
                  <a:pos x="212" y="20"/>
                </a:cxn>
                <a:cxn ang="0">
                  <a:pos x="246" y="7"/>
                </a:cxn>
                <a:cxn ang="0">
                  <a:pos x="267" y="0"/>
                </a:cxn>
              </a:cxnLst>
              <a:rect l="0" t="0" r="0" b="0"/>
              <a:pathLst>
                <a:path w="267" h="144">
                  <a:moveTo>
                    <a:pt x="0" y="144"/>
                  </a:moveTo>
                  <a:cubicBezTo>
                    <a:pt x="40" y="102"/>
                    <a:pt x="101" y="63"/>
                    <a:pt x="157" y="48"/>
                  </a:cubicBezTo>
                  <a:cubicBezTo>
                    <a:pt x="200" y="16"/>
                    <a:pt x="167" y="35"/>
                    <a:pt x="212" y="20"/>
                  </a:cubicBezTo>
                  <a:cubicBezTo>
                    <a:pt x="224" y="16"/>
                    <a:pt x="235" y="11"/>
                    <a:pt x="246" y="7"/>
                  </a:cubicBezTo>
                  <a:cubicBezTo>
                    <a:pt x="253" y="4"/>
                    <a:pt x="267" y="0"/>
                    <a:pt x="267"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7860" name="Text Box 88"/>
            <p:cNvSpPr txBox="1"/>
            <p:nvPr/>
          </p:nvSpPr>
          <p:spPr>
            <a:xfrm>
              <a:off x="2129" y="2946"/>
              <a:ext cx="240" cy="291"/>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11" name="Text Box 89"/>
            <p:cNvSpPr txBox="1"/>
            <p:nvPr/>
          </p:nvSpPr>
          <p:spPr>
            <a:xfrm>
              <a:off x="2136" y="1979"/>
              <a:ext cx="240" cy="291"/>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7870" name="Line 90"/>
            <p:cNvSpPr/>
            <p:nvPr/>
          </p:nvSpPr>
          <p:spPr>
            <a:xfrm>
              <a:off x="3840" y="1824"/>
              <a:ext cx="816"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71" name="Line 91"/>
            <p:cNvSpPr/>
            <p:nvPr/>
          </p:nvSpPr>
          <p:spPr>
            <a:xfrm>
              <a:off x="3840" y="2208"/>
              <a:ext cx="816"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72" name="Line 92"/>
            <p:cNvSpPr/>
            <p:nvPr/>
          </p:nvSpPr>
          <p:spPr>
            <a:xfrm>
              <a:off x="3840" y="1440"/>
              <a:ext cx="816"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7873" name="Freeform 93"/>
            <p:cNvSpPr/>
            <p:nvPr/>
          </p:nvSpPr>
          <p:spPr>
            <a:xfrm>
              <a:off x="603" y="1330"/>
              <a:ext cx="974" cy="679"/>
            </a:xfrm>
            <a:custGeom>
              <a:avLst/>
              <a:gdLst/>
              <a:ahLst/>
              <a:cxnLst>
                <a:cxn ang="0">
                  <a:pos x="0" y="679"/>
                </a:cxn>
                <a:cxn ang="0">
                  <a:pos x="309" y="460"/>
                </a:cxn>
                <a:cxn ang="0">
                  <a:pos x="583" y="281"/>
                </a:cxn>
                <a:cxn ang="0">
                  <a:pos x="659" y="233"/>
                </a:cxn>
                <a:cxn ang="0">
                  <a:pos x="837" y="103"/>
                </a:cxn>
                <a:cxn ang="0">
                  <a:pos x="885" y="69"/>
                </a:cxn>
                <a:cxn ang="0">
                  <a:pos x="974" y="0"/>
                </a:cxn>
              </a:cxnLst>
              <a:rect l="0" t="0" r="0" b="0"/>
              <a:pathLst>
                <a:path w="974" h="679">
                  <a:moveTo>
                    <a:pt x="0" y="679"/>
                  </a:moveTo>
                  <a:cubicBezTo>
                    <a:pt x="106" y="609"/>
                    <a:pt x="200" y="526"/>
                    <a:pt x="309" y="460"/>
                  </a:cubicBezTo>
                  <a:cubicBezTo>
                    <a:pt x="404" y="403"/>
                    <a:pt x="491" y="342"/>
                    <a:pt x="583" y="281"/>
                  </a:cubicBezTo>
                  <a:cubicBezTo>
                    <a:pt x="608" y="264"/>
                    <a:pt x="636" y="252"/>
                    <a:pt x="659" y="233"/>
                  </a:cubicBezTo>
                  <a:cubicBezTo>
                    <a:pt x="716" y="186"/>
                    <a:pt x="779" y="148"/>
                    <a:pt x="837" y="103"/>
                  </a:cubicBezTo>
                  <a:cubicBezTo>
                    <a:pt x="884" y="66"/>
                    <a:pt x="843" y="83"/>
                    <a:pt x="885" y="69"/>
                  </a:cubicBezTo>
                  <a:cubicBezTo>
                    <a:pt x="913" y="46"/>
                    <a:pt x="948" y="26"/>
                    <a:pt x="974"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7874" name="Freeform 94"/>
            <p:cNvSpPr/>
            <p:nvPr/>
          </p:nvSpPr>
          <p:spPr>
            <a:xfrm>
              <a:off x="322" y="1159"/>
              <a:ext cx="1303" cy="816"/>
            </a:xfrm>
            <a:custGeom>
              <a:avLst/>
              <a:gdLst/>
              <a:ahLst/>
              <a:cxnLst>
                <a:cxn ang="0">
                  <a:pos x="0" y="0"/>
                </a:cxn>
                <a:cxn ang="0">
                  <a:pos x="432" y="370"/>
                </a:cxn>
                <a:cxn ang="0">
                  <a:pos x="905" y="658"/>
                </a:cxn>
                <a:cxn ang="0">
                  <a:pos x="988" y="692"/>
                </a:cxn>
                <a:cxn ang="0">
                  <a:pos x="1193" y="788"/>
                </a:cxn>
                <a:cxn ang="0">
                  <a:pos x="1276" y="809"/>
                </a:cxn>
                <a:cxn ang="0">
                  <a:pos x="1303" y="816"/>
                </a:cxn>
              </a:cxnLst>
              <a:rect l="0" t="0" r="0" b="0"/>
              <a:pathLst>
                <a:path w="1303" h="816">
                  <a:moveTo>
                    <a:pt x="0" y="0"/>
                  </a:moveTo>
                  <a:cubicBezTo>
                    <a:pt x="131" y="131"/>
                    <a:pt x="275" y="271"/>
                    <a:pt x="432" y="370"/>
                  </a:cubicBezTo>
                  <a:cubicBezTo>
                    <a:pt x="588" y="469"/>
                    <a:pt x="747" y="562"/>
                    <a:pt x="905" y="658"/>
                  </a:cubicBezTo>
                  <a:cubicBezTo>
                    <a:pt x="931" y="673"/>
                    <a:pt x="961" y="679"/>
                    <a:pt x="988" y="692"/>
                  </a:cubicBezTo>
                  <a:cubicBezTo>
                    <a:pt x="1057" y="724"/>
                    <a:pt x="1120" y="765"/>
                    <a:pt x="1193" y="788"/>
                  </a:cubicBezTo>
                  <a:cubicBezTo>
                    <a:pt x="1220" y="797"/>
                    <a:pt x="1248" y="802"/>
                    <a:pt x="1276" y="809"/>
                  </a:cubicBezTo>
                  <a:cubicBezTo>
                    <a:pt x="1285" y="811"/>
                    <a:pt x="1303" y="816"/>
                    <a:pt x="1303" y="816"/>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1D6A826-833B-41C1-9C21-2F88E5A4AF0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69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8854" name="Rectangle 47"/>
          <p:cNvSpPr/>
          <p:nvPr/>
        </p:nvSpPr>
        <p:spPr>
          <a:xfrm>
            <a:off x="5527675" y="2998788"/>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4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55" name="Rectangle 48"/>
          <p:cNvSpPr/>
          <p:nvPr/>
        </p:nvSpPr>
        <p:spPr>
          <a:xfrm>
            <a:off x="5527675" y="2693988"/>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a:t>
            </a:r>
          </a:p>
        </p:txBody>
      </p:sp>
      <p:sp>
        <p:nvSpPr>
          <p:cNvPr id="6" name="Line 49"/>
          <p:cNvSpPr/>
          <p:nvPr/>
        </p:nvSpPr>
        <p:spPr>
          <a:xfrm>
            <a:off x="5527675" y="3455988"/>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57" name="Text Box 50"/>
          <p:cNvSpPr txBox="1"/>
          <p:nvPr/>
        </p:nvSpPr>
        <p:spPr>
          <a:xfrm>
            <a:off x="5562600" y="30368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7" name="Group 51"/>
          <p:cNvGrpSpPr/>
          <p:nvPr/>
        </p:nvGrpSpPr>
        <p:grpSpPr>
          <a:xfrm>
            <a:off x="5527675" y="4065588"/>
            <a:ext cx="914400" cy="1219200"/>
            <a:chOff x="912" y="1776"/>
            <a:chExt cx="576" cy="768"/>
          </a:xfrm>
        </p:grpSpPr>
        <p:sp>
          <p:nvSpPr>
            <p:cNvPr id="78897" name="Rectangle 52"/>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8898" name="Rectangle 53"/>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grpSp>
      <p:sp>
        <p:nvSpPr>
          <p:cNvPr id="78860" name="Line 54"/>
          <p:cNvSpPr/>
          <p:nvPr/>
        </p:nvSpPr>
        <p:spPr>
          <a:xfrm>
            <a:off x="5527675" y="4827588"/>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8" name="Text Box 55"/>
          <p:cNvSpPr txBox="1"/>
          <p:nvPr/>
        </p:nvSpPr>
        <p:spPr>
          <a:xfrm>
            <a:off x="5527675" y="43703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61" name="Text Box 56"/>
          <p:cNvSpPr txBox="1"/>
          <p:nvPr/>
        </p:nvSpPr>
        <p:spPr>
          <a:xfrm>
            <a:off x="5527675" y="48275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78863" name="Group 57"/>
          <p:cNvGrpSpPr/>
          <p:nvPr/>
        </p:nvGrpSpPr>
        <p:grpSpPr>
          <a:xfrm>
            <a:off x="5527675" y="5437188"/>
            <a:ext cx="914400" cy="1219200"/>
            <a:chOff x="912" y="1776"/>
            <a:chExt cx="576" cy="768"/>
          </a:xfrm>
        </p:grpSpPr>
        <p:sp>
          <p:nvSpPr>
            <p:cNvPr id="12" name="Rectangle 58"/>
            <p:cNvSpPr/>
            <p:nvPr/>
          </p:nvSpPr>
          <p:spPr>
            <a:xfrm>
              <a:off x="912" y="1968"/>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8896" name="Rectangle 59"/>
            <p:cNvSpPr/>
            <p:nvPr/>
          </p:nvSpPr>
          <p:spPr>
            <a:xfrm>
              <a:off x="912" y="17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grpSp>
      <p:sp>
        <p:nvSpPr>
          <p:cNvPr id="78866" name="Line 60"/>
          <p:cNvSpPr/>
          <p:nvPr/>
        </p:nvSpPr>
        <p:spPr>
          <a:xfrm>
            <a:off x="5527675" y="6199188"/>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64" name="Text Box 61"/>
          <p:cNvSpPr txBox="1"/>
          <p:nvPr/>
        </p:nvSpPr>
        <p:spPr>
          <a:xfrm>
            <a:off x="5527675" y="57419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65" name="Text Box 62"/>
          <p:cNvSpPr txBox="1"/>
          <p:nvPr/>
        </p:nvSpPr>
        <p:spPr>
          <a:xfrm>
            <a:off x="1336675" y="4637088"/>
            <a:ext cx="1246188" cy="1570038"/>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Insert:</a:t>
            </a:r>
          </a:p>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0000</a:t>
            </a:r>
          </a:p>
        </p:txBody>
      </p:sp>
      <p:sp>
        <p:nvSpPr>
          <p:cNvPr id="9" name="Text Box 63"/>
          <p:cNvSpPr txBox="1"/>
          <p:nvPr/>
        </p:nvSpPr>
        <p:spPr>
          <a:xfrm>
            <a:off x="2936875" y="2236788"/>
            <a:ext cx="511175" cy="224631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a:t>
            </a:r>
          </a:p>
        </p:txBody>
      </p:sp>
      <p:sp>
        <p:nvSpPr>
          <p:cNvPr id="78867" name="Rectangle 64"/>
          <p:cNvSpPr/>
          <p:nvPr/>
        </p:nvSpPr>
        <p:spPr>
          <a:xfrm>
            <a:off x="3470275" y="2160588"/>
            <a:ext cx="990600" cy="23622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8868" name="Rectangle 65"/>
          <p:cNvSpPr/>
          <p:nvPr/>
        </p:nvSpPr>
        <p:spPr>
          <a:xfrm>
            <a:off x="3470275" y="167640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8872" name="Line 66"/>
          <p:cNvSpPr/>
          <p:nvPr/>
        </p:nvSpPr>
        <p:spPr>
          <a:xfrm>
            <a:off x="3470275" y="3303588"/>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3" name="Line 67"/>
          <p:cNvSpPr/>
          <p:nvPr/>
        </p:nvSpPr>
        <p:spPr>
          <a:xfrm>
            <a:off x="3470275" y="3913188"/>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4" name="Line 68"/>
          <p:cNvSpPr/>
          <p:nvPr/>
        </p:nvSpPr>
        <p:spPr>
          <a:xfrm>
            <a:off x="3470275" y="2693988"/>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10" name="Text Box 69"/>
          <p:cNvSpPr txBox="1"/>
          <p:nvPr/>
        </p:nvSpPr>
        <p:spPr>
          <a:xfrm>
            <a:off x="2859088" y="1600200"/>
            <a:ext cx="63023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d=</a:t>
            </a:r>
          </a:p>
        </p:txBody>
      </p:sp>
      <p:sp>
        <p:nvSpPr>
          <p:cNvPr id="78876" name="Line 70"/>
          <p:cNvSpPr/>
          <p:nvPr/>
        </p:nvSpPr>
        <p:spPr>
          <a:xfrm>
            <a:off x="4003675" y="2465388"/>
            <a:ext cx="1371600" cy="609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7" name="Line 71"/>
          <p:cNvSpPr/>
          <p:nvPr/>
        </p:nvSpPr>
        <p:spPr>
          <a:xfrm>
            <a:off x="4308475" y="3074988"/>
            <a:ext cx="1066800" cy="228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8" name="Line 72"/>
          <p:cNvSpPr/>
          <p:nvPr/>
        </p:nvSpPr>
        <p:spPr>
          <a:xfrm>
            <a:off x="4308475" y="3608388"/>
            <a:ext cx="1143000" cy="8382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79" name="Line 73"/>
          <p:cNvSpPr/>
          <p:nvPr/>
        </p:nvSpPr>
        <p:spPr>
          <a:xfrm>
            <a:off x="4308475" y="4065588"/>
            <a:ext cx="1066800" cy="1752600"/>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11" name="Text Box 74"/>
          <p:cNvSpPr txBox="1"/>
          <p:nvPr/>
        </p:nvSpPr>
        <p:spPr>
          <a:xfrm>
            <a:off x="620713" y="1162050"/>
            <a:ext cx="31384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sng"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Example continued</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34" name="Text Box 75"/>
          <p:cNvSpPr txBox="1"/>
          <p:nvPr/>
        </p:nvSpPr>
        <p:spPr>
          <a:xfrm>
            <a:off x="5561013" y="3455988"/>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nvGrpSpPr>
          <p:cNvPr id="35" name="Group 76"/>
          <p:cNvGrpSpPr/>
          <p:nvPr/>
        </p:nvGrpSpPr>
        <p:grpSpPr>
          <a:xfrm>
            <a:off x="5526088" y="1116013"/>
            <a:ext cx="1873250" cy="2687637"/>
            <a:chOff x="2797" y="302"/>
            <a:chExt cx="1180" cy="1693"/>
          </a:xfrm>
        </p:grpSpPr>
        <p:sp>
          <p:nvSpPr>
            <p:cNvPr id="78887" name="Rectangle 77"/>
            <p:cNvSpPr/>
            <p:nvPr/>
          </p:nvSpPr>
          <p:spPr>
            <a:xfrm>
              <a:off x="2797" y="494"/>
              <a:ext cx="576" cy="576"/>
            </a:xfrm>
            <a:prstGeom prst="rect">
              <a:avLst/>
            </a:prstGeom>
            <a:solidFill>
              <a:schemeClr val="bg1"/>
            </a:solidFill>
            <a:ln w="9525"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4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88" name="Rectangle 78"/>
            <p:cNvSpPr/>
            <p:nvPr/>
          </p:nvSpPr>
          <p:spPr>
            <a:xfrm>
              <a:off x="2797" y="302"/>
              <a:ext cx="192" cy="192"/>
            </a:xfrm>
            <a:prstGeom prst="rect">
              <a:avLst/>
            </a:prstGeom>
            <a:solidFill>
              <a:schemeClr val="bg1"/>
            </a:solidFill>
            <a:ln w="9525" cap="flat" cmpd="sng">
              <a:solidFill>
                <a:schemeClr val="accent2"/>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85" name="Line 79"/>
            <p:cNvSpPr/>
            <p:nvPr/>
          </p:nvSpPr>
          <p:spPr>
            <a:xfrm>
              <a:off x="2797" y="782"/>
              <a:ext cx="576" cy="0"/>
            </a:xfrm>
            <a:prstGeom prst="line">
              <a:avLst/>
            </a:prstGeom>
            <a:ln w="9525" cap="flat" cmpd="sng">
              <a:solidFill>
                <a:schemeClr val="accent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90" name="Text Box 80"/>
            <p:cNvSpPr txBox="1"/>
            <p:nvPr/>
          </p:nvSpPr>
          <p:spPr>
            <a:xfrm>
              <a:off x="2819" y="518"/>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13" name="Freeform 81"/>
            <p:cNvSpPr/>
            <p:nvPr/>
          </p:nvSpPr>
          <p:spPr>
            <a:xfrm>
              <a:off x="2825" y="1858"/>
              <a:ext cx="487" cy="137"/>
            </a:xfrm>
            <a:custGeom>
              <a:avLst/>
              <a:gdLst/>
              <a:ahLst/>
              <a:cxnLst>
                <a:cxn ang="0">
                  <a:pos x="0" y="137"/>
                </a:cxn>
                <a:cxn ang="0">
                  <a:pos x="117" y="124"/>
                </a:cxn>
                <a:cxn ang="0">
                  <a:pos x="261" y="83"/>
                </a:cxn>
                <a:cxn ang="0">
                  <a:pos x="391" y="41"/>
                </a:cxn>
                <a:cxn ang="0">
                  <a:pos x="446" y="14"/>
                </a:cxn>
                <a:cxn ang="0">
                  <a:pos x="487" y="0"/>
                </a:cxn>
              </a:cxnLst>
              <a:rect l="0" t="0" r="0" b="0"/>
              <a:pathLst>
                <a:path w="487" h="137">
                  <a:moveTo>
                    <a:pt x="0" y="137"/>
                  </a:moveTo>
                  <a:cubicBezTo>
                    <a:pt x="70" y="132"/>
                    <a:pt x="66" y="136"/>
                    <a:pt x="117" y="124"/>
                  </a:cubicBezTo>
                  <a:cubicBezTo>
                    <a:pt x="166" y="113"/>
                    <a:pt x="212" y="91"/>
                    <a:pt x="261" y="83"/>
                  </a:cubicBezTo>
                  <a:cubicBezTo>
                    <a:pt x="304" y="68"/>
                    <a:pt x="346" y="50"/>
                    <a:pt x="391" y="41"/>
                  </a:cubicBezTo>
                  <a:cubicBezTo>
                    <a:pt x="409" y="32"/>
                    <a:pt x="428" y="23"/>
                    <a:pt x="446" y="14"/>
                  </a:cubicBezTo>
                  <a:cubicBezTo>
                    <a:pt x="459" y="8"/>
                    <a:pt x="487" y="0"/>
                    <a:pt x="487"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14" name="Freeform 82"/>
            <p:cNvSpPr/>
            <p:nvPr/>
          </p:nvSpPr>
          <p:spPr>
            <a:xfrm>
              <a:off x="2832" y="1570"/>
              <a:ext cx="487" cy="137"/>
            </a:xfrm>
            <a:custGeom>
              <a:avLst/>
              <a:gdLst/>
              <a:ahLst/>
              <a:cxnLst>
                <a:cxn ang="0">
                  <a:pos x="0" y="137"/>
                </a:cxn>
                <a:cxn ang="0">
                  <a:pos x="117" y="124"/>
                </a:cxn>
                <a:cxn ang="0">
                  <a:pos x="261" y="83"/>
                </a:cxn>
                <a:cxn ang="0">
                  <a:pos x="391" y="41"/>
                </a:cxn>
                <a:cxn ang="0">
                  <a:pos x="446" y="14"/>
                </a:cxn>
                <a:cxn ang="0">
                  <a:pos x="487" y="0"/>
                </a:cxn>
              </a:cxnLst>
              <a:rect l="0" t="0" r="0" b="0"/>
              <a:pathLst>
                <a:path w="487" h="137">
                  <a:moveTo>
                    <a:pt x="0" y="137"/>
                  </a:moveTo>
                  <a:cubicBezTo>
                    <a:pt x="70" y="132"/>
                    <a:pt x="66" y="136"/>
                    <a:pt x="117" y="124"/>
                  </a:cubicBezTo>
                  <a:cubicBezTo>
                    <a:pt x="166" y="113"/>
                    <a:pt x="212" y="91"/>
                    <a:pt x="261" y="83"/>
                  </a:cubicBezTo>
                  <a:cubicBezTo>
                    <a:pt x="304" y="68"/>
                    <a:pt x="346" y="50"/>
                    <a:pt x="391" y="41"/>
                  </a:cubicBezTo>
                  <a:cubicBezTo>
                    <a:pt x="409" y="32"/>
                    <a:pt x="428" y="23"/>
                    <a:pt x="446" y="14"/>
                  </a:cubicBezTo>
                  <a:cubicBezTo>
                    <a:pt x="459" y="8"/>
                    <a:pt x="487" y="0"/>
                    <a:pt x="487"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15" name="Text Box 83"/>
            <p:cNvSpPr txBox="1"/>
            <p:nvPr/>
          </p:nvSpPr>
          <p:spPr>
            <a:xfrm>
              <a:off x="3368" y="1503"/>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p>
          </p:txBody>
        </p:sp>
        <p:sp>
          <p:nvSpPr>
            <p:cNvPr id="16" name="Text Box 84"/>
            <p:cNvSpPr txBox="1"/>
            <p:nvPr/>
          </p:nvSpPr>
          <p:spPr>
            <a:xfrm>
              <a:off x="2797" y="782"/>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grpSp>
        <p:nvGrpSpPr>
          <p:cNvPr id="44" name="Group 85"/>
          <p:cNvGrpSpPr/>
          <p:nvPr/>
        </p:nvGrpSpPr>
        <p:grpSpPr>
          <a:xfrm>
            <a:off x="4221163" y="1038225"/>
            <a:ext cx="2133600" cy="2030413"/>
            <a:chOff x="1872" y="253"/>
            <a:chExt cx="1344" cy="1279"/>
          </a:xfrm>
        </p:grpSpPr>
        <p:sp>
          <p:nvSpPr>
            <p:cNvPr id="78892" name="Freeform 86"/>
            <p:cNvSpPr/>
            <p:nvPr/>
          </p:nvSpPr>
          <p:spPr>
            <a:xfrm>
              <a:off x="2345" y="1351"/>
              <a:ext cx="185" cy="110"/>
            </a:xfrm>
            <a:custGeom>
              <a:avLst/>
              <a:gdLst/>
              <a:ahLst/>
              <a:cxnLst>
                <a:cxn ang="0">
                  <a:pos x="0" y="110"/>
                </a:cxn>
                <a:cxn ang="0">
                  <a:pos x="117" y="27"/>
                </a:cxn>
                <a:cxn ang="0">
                  <a:pos x="165" y="7"/>
                </a:cxn>
                <a:cxn ang="0">
                  <a:pos x="185" y="0"/>
                </a:cxn>
              </a:cxnLst>
              <a:rect l="0" t="0" r="0" b="0"/>
              <a:pathLst>
                <a:path w="185" h="110">
                  <a:moveTo>
                    <a:pt x="0" y="110"/>
                  </a:moveTo>
                  <a:cubicBezTo>
                    <a:pt x="47" y="94"/>
                    <a:pt x="73" y="49"/>
                    <a:pt x="117" y="27"/>
                  </a:cubicBezTo>
                  <a:cubicBezTo>
                    <a:pt x="132" y="19"/>
                    <a:pt x="149" y="14"/>
                    <a:pt x="165" y="7"/>
                  </a:cubicBezTo>
                  <a:cubicBezTo>
                    <a:pt x="172" y="4"/>
                    <a:pt x="185" y="0"/>
                    <a:pt x="185" y="0"/>
                  </a:cubicBezTo>
                </a:path>
              </a:pathLst>
            </a:custGeom>
            <a:noFill/>
            <a:ln w="38100" cap="flat" cmpd="sng">
              <a:solidFill>
                <a:srgbClr val="008000"/>
              </a:solidFill>
              <a:prstDash val="solid"/>
              <a:round/>
              <a:headEnd type="none" w="med" len="med"/>
              <a:tailEnd type="none" w="med" len="med"/>
            </a:ln>
          </p:spPr>
          <p:txBody>
            <a:bodyPr/>
            <a:lstStyle/>
            <a:p>
              <a:endParaRPr lang="zh-CN" altLang="en-US"/>
            </a:p>
          </p:txBody>
        </p:sp>
        <p:sp>
          <p:nvSpPr>
            <p:cNvPr id="78893" name="Freeform 87"/>
            <p:cNvSpPr/>
            <p:nvPr/>
          </p:nvSpPr>
          <p:spPr>
            <a:xfrm>
              <a:off x="2400" y="1351"/>
              <a:ext cx="90" cy="158"/>
            </a:xfrm>
            <a:custGeom>
              <a:avLst/>
              <a:gdLst/>
              <a:ahLst/>
              <a:cxnLst>
                <a:cxn ang="0">
                  <a:pos x="0" y="0"/>
                </a:cxn>
                <a:cxn ang="0">
                  <a:pos x="55" y="82"/>
                </a:cxn>
                <a:cxn ang="0">
                  <a:pos x="82" y="123"/>
                </a:cxn>
                <a:cxn ang="0">
                  <a:pos x="89" y="158"/>
                </a:cxn>
              </a:cxnLst>
              <a:rect l="0" t="0" r="0" b="0"/>
              <a:pathLst>
                <a:path w="90" h="158">
                  <a:moveTo>
                    <a:pt x="0" y="0"/>
                  </a:moveTo>
                  <a:cubicBezTo>
                    <a:pt x="12" y="36"/>
                    <a:pt x="33" y="55"/>
                    <a:pt x="55" y="82"/>
                  </a:cubicBezTo>
                  <a:cubicBezTo>
                    <a:pt x="65" y="95"/>
                    <a:pt x="82" y="123"/>
                    <a:pt x="82" y="123"/>
                  </a:cubicBezTo>
                  <a:cubicBezTo>
                    <a:pt x="90" y="153"/>
                    <a:pt x="89" y="141"/>
                    <a:pt x="89" y="158"/>
                  </a:cubicBezTo>
                </a:path>
              </a:pathLst>
            </a:custGeom>
            <a:noFill/>
            <a:ln w="38100" cap="flat" cmpd="sng">
              <a:solidFill>
                <a:srgbClr val="008000"/>
              </a:solidFill>
              <a:prstDash val="solid"/>
              <a:round/>
              <a:headEnd type="none" w="med" len="med"/>
              <a:tailEnd type="none" w="med" len="med"/>
            </a:ln>
          </p:spPr>
          <p:txBody>
            <a:bodyPr/>
            <a:lstStyle/>
            <a:p>
              <a:endParaRPr lang="zh-CN" altLang="en-US"/>
            </a:p>
          </p:txBody>
        </p:sp>
        <p:sp>
          <p:nvSpPr>
            <p:cNvPr id="78894" name="Line 88"/>
            <p:cNvSpPr/>
            <p:nvPr/>
          </p:nvSpPr>
          <p:spPr>
            <a:xfrm flipV="1">
              <a:off x="1872" y="610"/>
              <a:ext cx="905" cy="501"/>
            </a:xfrm>
            <a:prstGeom prst="line">
              <a:avLst/>
            </a:prstGeom>
            <a:ln w="19050" cap="flat" cmpd="sng">
              <a:solidFill>
                <a:srgbClr val="008000"/>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8895" name="Freeform 89"/>
            <p:cNvSpPr/>
            <p:nvPr/>
          </p:nvSpPr>
          <p:spPr>
            <a:xfrm>
              <a:off x="2750" y="1365"/>
              <a:ext cx="267" cy="116"/>
            </a:xfrm>
            <a:custGeom>
              <a:avLst/>
              <a:gdLst/>
              <a:ahLst/>
              <a:cxnLst>
                <a:cxn ang="0">
                  <a:pos x="0" y="116"/>
                </a:cxn>
                <a:cxn ang="0">
                  <a:pos x="75" y="75"/>
                </a:cxn>
                <a:cxn ang="0">
                  <a:pos x="219" y="13"/>
                </a:cxn>
                <a:cxn ang="0">
                  <a:pos x="247" y="6"/>
                </a:cxn>
                <a:cxn ang="0">
                  <a:pos x="267" y="0"/>
                </a:cxn>
              </a:cxnLst>
              <a:rect l="0" t="0" r="0" b="0"/>
              <a:pathLst>
                <a:path w="267" h="116">
                  <a:moveTo>
                    <a:pt x="0" y="116"/>
                  </a:moveTo>
                  <a:cubicBezTo>
                    <a:pt x="26" y="103"/>
                    <a:pt x="48" y="85"/>
                    <a:pt x="75" y="75"/>
                  </a:cubicBezTo>
                  <a:cubicBezTo>
                    <a:pt x="120" y="41"/>
                    <a:pt x="164" y="27"/>
                    <a:pt x="219" y="13"/>
                  </a:cubicBezTo>
                  <a:cubicBezTo>
                    <a:pt x="228" y="11"/>
                    <a:pt x="238" y="8"/>
                    <a:pt x="247" y="6"/>
                  </a:cubicBezTo>
                  <a:cubicBezTo>
                    <a:pt x="254" y="4"/>
                    <a:pt x="267" y="0"/>
                    <a:pt x="267" y="0"/>
                  </a:cubicBezTo>
                </a:path>
              </a:pathLst>
            </a:custGeom>
            <a:noFill/>
            <a:ln w="38100" cap="flat" cmpd="sng">
              <a:solidFill>
                <a:srgbClr val="008000"/>
              </a:solidFill>
              <a:prstDash val="solid"/>
              <a:round/>
              <a:headEnd type="none" w="med" len="med"/>
              <a:tailEnd type="none" w="med" len="med"/>
            </a:ln>
          </p:spPr>
          <p:txBody>
            <a:bodyPr/>
            <a:lstStyle/>
            <a:p>
              <a:endParaRPr lang="zh-CN" altLang="en-US"/>
            </a:p>
          </p:txBody>
        </p:sp>
        <p:sp>
          <p:nvSpPr>
            <p:cNvPr id="17" name="Text Box 90"/>
            <p:cNvSpPr txBox="1"/>
            <p:nvPr/>
          </p:nvSpPr>
          <p:spPr>
            <a:xfrm>
              <a:off x="2976" y="1241"/>
              <a:ext cx="240"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8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8886" name="Text Box 91"/>
            <p:cNvSpPr txBox="1"/>
            <p:nvPr/>
          </p:nvSpPr>
          <p:spPr>
            <a:xfrm>
              <a:off x="2683" y="253"/>
              <a:ext cx="240"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8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ppt_x"/>
                                          </p:val>
                                        </p:tav>
                                        <p:tav tm="100000">
                                          <p:val>
                                            <p:strVal val="#ppt_x"/>
                                          </p:val>
                                        </p:tav>
                                      </p:tavLst>
                                    </p:anim>
                                    <p:anim calcmode="lin" valueType="num">
                                      <p:cBhvr additive="base">
                                        <p:cTn id="1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p>
        </p:txBody>
      </p:sp>
      <p:sp>
        <p:nvSpPr>
          <p:cNvPr id="3" name="内容占位符 2"/>
          <p:cNvSpPr>
            <a:spLocks noGrp="1"/>
          </p:cNvSpPr>
          <p:nvPr>
            <p:ph idx="1"/>
          </p:nvPr>
        </p:nvSpPr>
        <p:spPr>
          <a:xfrm>
            <a:off x="557213" y="1350963"/>
            <a:ext cx="8229600" cy="4525963"/>
          </a:xfrm>
          <a:solidFill>
            <a:schemeClr val="bg1"/>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光学存储器</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(Optical storage) </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非易失性存储器，利用激光将数据从旋转的盘面读出</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最流行的形式是光盘，例如： </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CD-ROM (640 MB) </a:t>
            </a: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DVD (4.7 to 17 GB) </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一些光盘只支持一次写、多次读，该类光盘主要用来存档，例如</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CD-R, DVD-R, DVD+R</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等</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一些光盘支持多次读写，例如</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CD-RW, DVD-RW, DVD+RW, DVD-RAM</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等</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与磁盘相比，光盘的读写速度慢得多</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D9CC3F5-B45A-4656-85BB-1D38F42DF76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AB4B29B-2734-41D5-AB13-9530336B1FC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9878" name="Text Box 70"/>
          <p:cNvSpPr txBox="1"/>
          <p:nvPr/>
        </p:nvSpPr>
        <p:spPr>
          <a:xfrm>
            <a:off x="1423988" y="2203450"/>
            <a:ext cx="511175" cy="224631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a:t>
            </a:r>
          </a:p>
        </p:txBody>
      </p:sp>
      <p:sp>
        <p:nvSpPr>
          <p:cNvPr id="79879" name="Rectangle 71"/>
          <p:cNvSpPr/>
          <p:nvPr/>
        </p:nvSpPr>
        <p:spPr>
          <a:xfrm>
            <a:off x="1957388" y="2127250"/>
            <a:ext cx="990600" cy="23622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9880" name="Rectangle 72"/>
          <p:cNvSpPr/>
          <p:nvPr/>
        </p:nvSpPr>
        <p:spPr>
          <a:xfrm>
            <a:off x="1957388" y="182245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6" name="Line 73"/>
          <p:cNvSpPr/>
          <p:nvPr/>
        </p:nvSpPr>
        <p:spPr>
          <a:xfrm>
            <a:off x="1957388" y="3270250"/>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881" name="Line 74"/>
          <p:cNvSpPr/>
          <p:nvPr/>
        </p:nvSpPr>
        <p:spPr>
          <a:xfrm>
            <a:off x="1957388" y="3879850"/>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882" name="Line 75"/>
          <p:cNvSpPr/>
          <p:nvPr/>
        </p:nvSpPr>
        <p:spPr>
          <a:xfrm>
            <a:off x="1957388" y="2660650"/>
            <a:ext cx="9906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884" name="Text Box 76"/>
          <p:cNvSpPr txBox="1"/>
          <p:nvPr/>
        </p:nvSpPr>
        <p:spPr>
          <a:xfrm>
            <a:off x="1346200" y="1746250"/>
            <a:ext cx="63023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d</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a:t>
            </a:r>
          </a:p>
        </p:txBody>
      </p:sp>
      <p:grpSp>
        <p:nvGrpSpPr>
          <p:cNvPr id="7" name="Group 77"/>
          <p:cNvGrpSpPr/>
          <p:nvPr/>
        </p:nvGrpSpPr>
        <p:grpSpPr>
          <a:xfrm>
            <a:off x="4037013" y="4511675"/>
            <a:ext cx="1219200" cy="919163"/>
            <a:chOff x="2064" y="2016"/>
            <a:chExt cx="768" cy="579"/>
          </a:xfrm>
        </p:grpSpPr>
        <p:sp>
          <p:nvSpPr>
            <p:cNvPr id="10" name="Rectangle 78"/>
            <p:cNvSpPr/>
            <p:nvPr/>
          </p:nvSpPr>
          <p:spPr>
            <a:xfrm>
              <a:off x="2064" y="2016"/>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11" name="Rectangle 79"/>
            <p:cNvSpPr/>
            <p:nvPr/>
          </p:nvSpPr>
          <p:spPr>
            <a:xfrm>
              <a:off x="2640" y="201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9887" name="Line 80"/>
            <p:cNvSpPr/>
            <p:nvPr/>
          </p:nvSpPr>
          <p:spPr>
            <a:xfrm>
              <a:off x="2064" y="2304"/>
              <a:ext cx="576"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44" name="Text Box 81"/>
            <p:cNvSpPr txBox="1"/>
            <p:nvPr/>
          </p:nvSpPr>
          <p:spPr>
            <a:xfrm>
              <a:off x="2064" y="2016"/>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945" name="Text Box 82"/>
            <p:cNvSpPr txBox="1"/>
            <p:nvPr/>
          </p:nvSpPr>
          <p:spPr>
            <a:xfrm>
              <a:off x="2064" y="2304"/>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grpSp>
        <p:nvGrpSpPr>
          <p:cNvPr id="79890" name="Group 83"/>
          <p:cNvGrpSpPr/>
          <p:nvPr/>
        </p:nvGrpSpPr>
        <p:grpSpPr>
          <a:xfrm>
            <a:off x="3962400" y="5708650"/>
            <a:ext cx="1219200" cy="1006475"/>
            <a:chOff x="2112" y="2976"/>
            <a:chExt cx="768" cy="634"/>
          </a:xfrm>
        </p:grpSpPr>
        <p:sp>
          <p:nvSpPr>
            <p:cNvPr id="12" name="Rectangle 84"/>
            <p:cNvSpPr/>
            <p:nvPr/>
          </p:nvSpPr>
          <p:spPr>
            <a:xfrm>
              <a:off x="2112" y="2976"/>
              <a:ext cx="576" cy="57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13" name="Rectangle 85"/>
            <p:cNvSpPr/>
            <p:nvPr/>
          </p:nvSpPr>
          <p:spPr>
            <a:xfrm>
              <a:off x="2688" y="2976"/>
              <a:ext cx="192" cy="192"/>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9893" name="Line 86"/>
            <p:cNvSpPr/>
            <p:nvPr/>
          </p:nvSpPr>
          <p:spPr>
            <a:xfrm>
              <a:off x="2112" y="3264"/>
              <a:ext cx="576"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9" name="Text Box 87"/>
            <p:cNvSpPr txBox="1"/>
            <p:nvPr/>
          </p:nvSpPr>
          <p:spPr>
            <a:xfrm>
              <a:off x="2112" y="2976"/>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14" name="Text Box 88"/>
            <p:cNvSpPr txBox="1"/>
            <p:nvPr/>
          </p:nvSpPr>
          <p:spPr>
            <a:xfrm>
              <a:off x="2320" y="3206"/>
              <a:ext cx="116" cy="404"/>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zh-CN" altLang="en-US"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sp>
        <p:nvSpPr>
          <p:cNvPr id="8" name="Rectangle 89"/>
          <p:cNvSpPr/>
          <p:nvPr/>
        </p:nvSpPr>
        <p:spPr>
          <a:xfrm>
            <a:off x="4025900" y="2311400"/>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9888" name="Rectangle 90"/>
          <p:cNvSpPr/>
          <p:nvPr/>
        </p:nvSpPr>
        <p:spPr>
          <a:xfrm>
            <a:off x="4953000" y="2378075"/>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9898" name="Line 91"/>
          <p:cNvSpPr/>
          <p:nvPr/>
        </p:nvSpPr>
        <p:spPr>
          <a:xfrm>
            <a:off x="4025900" y="27686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9" name="Text Box 92"/>
          <p:cNvSpPr txBox="1"/>
          <p:nvPr/>
        </p:nvSpPr>
        <p:spPr>
          <a:xfrm>
            <a:off x="4025900" y="23114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891" name="Rectangle 93"/>
          <p:cNvSpPr/>
          <p:nvPr/>
        </p:nvSpPr>
        <p:spPr>
          <a:xfrm>
            <a:off x="4025900" y="1244600"/>
            <a:ext cx="914400" cy="914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9892" name="Rectangle 94"/>
          <p:cNvSpPr/>
          <p:nvPr/>
        </p:nvSpPr>
        <p:spPr>
          <a:xfrm>
            <a:off x="4953000" y="1244600"/>
            <a:ext cx="304800" cy="304800"/>
          </a:xfrm>
          <a:prstGeom prst="rect">
            <a:avLst/>
          </a:prstGeom>
          <a:solidFill>
            <a:schemeClr val="bg1"/>
          </a:solidFill>
          <a:ln w="9525" cap="flat" cmpd="sng">
            <a:solidFill>
              <a:schemeClr val="tx1"/>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2</a:t>
            </a:r>
          </a:p>
        </p:txBody>
      </p:sp>
      <p:sp>
        <p:nvSpPr>
          <p:cNvPr id="79902" name="Line 95"/>
          <p:cNvSpPr/>
          <p:nvPr/>
        </p:nvSpPr>
        <p:spPr>
          <a:xfrm>
            <a:off x="4025900" y="1701800"/>
            <a:ext cx="914400" cy="0"/>
          </a:xfrm>
          <a:prstGeom prst="line">
            <a:avLst/>
          </a:prstGeom>
          <a:ln w="9525" cap="flat" cmpd="sng">
            <a:solidFill>
              <a:schemeClr val="tx1"/>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894" name="Text Box 96"/>
          <p:cNvSpPr txBox="1"/>
          <p:nvPr/>
        </p:nvSpPr>
        <p:spPr>
          <a:xfrm>
            <a:off x="4025900" y="12446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0000</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895" name="Text Box 97"/>
          <p:cNvSpPr txBox="1"/>
          <p:nvPr/>
        </p:nvSpPr>
        <p:spPr>
          <a:xfrm>
            <a:off x="4025900" y="1701800"/>
            <a:ext cx="9667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896" name="Text Box 98"/>
          <p:cNvSpPr txBox="1"/>
          <p:nvPr/>
        </p:nvSpPr>
        <p:spPr>
          <a:xfrm>
            <a:off x="1119188" y="5175250"/>
            <a:ext cx="1246188" cy="1016000"/>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Insert:</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897" name="Text Box 99"/>
          <p:cNvSpPr txBox="1"/>
          <p:nvPr/>
        </p:nvSpPr>
        <p:spPr>
          <a:xfrm>
            <a:off x="234950" y="1250950"/>
            <a:ext cx="3138488" cy="461963"/>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sng"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Example continued</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907" name="Line 100"/>
          <p:cNvSpPr/>
          <p:nvPr/>
        </p:nvSpPr>
        <p:spPr>
          <a:xfrm flipV="1">
            <a:off x="2720975" y="1320800"/>
            <a:ext cx="1306513" cy="1089025"/>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08" name="Line 101"/>
          <p:cNvSpPr/>
          <p:nvPr/>
        </p:nvSpPr>
        <p:spPr>
          <a:xfrm flipV="1">
            <a:off x="2741613" y="2387600"/>
            <a:ext cx="1285875" cy="544513"/>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09" name="Line 102"/>
          <p:cNvSpPr/>
          <p:nvPr/>
        </p:nvSpPr>
        <p:spPr>
          <a:xfrm>
            <a:off x="2741613" y="3563938"/>
            <a:ext cx="1274762" cy="979487"/>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10" name="Line 103"/>
          <p:cNvSpPr/>
          <p:nvPr/>
        </p:nvSpPr>
        <p:spPr>
          <a:xfrm>
            <a:off x="2709863" y="4173538"/>
            <a:ext cx="1262062" cy="1643062"/>
          </a:xfrm>
          <a:prstGeom prst="line">
            <a:avLst/>
          </a:prstGeom>
          <a:ln w="9525" cap="flat" cmpd="sng">
            <a:solidFill>
              <a:schemeClr val="tx1"/>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grpSp>
        <p:nvGrpSpPr>
          <p:cNvPr id="40" name="Group 104"/>
          <p:cNvGrpSpPr/>
          <p:nvPr/>
        </p:nvGrpSpPr>
        <p:grpSpPr>
          <a:xfrm>
            <a:off x="3265488" y="3422650"/>
            <a:ext cx="1958975" cy="1839913"/>
            <a:chOff x="1900" y="1845"/>
            <a:chExt cx="1234" cy="1159"/>
          </a:xfrm>
        </p:grpSpPr>
        <p:sp>
          <p:nvSpPr>
            <p:cNvPr id="15" name="Rectangle 105"/>
            <p:cNvSpPr/>
            <p:nvPr/>
          </p:nvSpPr>
          <p:spPr>
            <a:xfrm>
              <a:off x="2366" y="1845"/>
              <a:ext cx="576" cy="576"/>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16" name="Rectangle 106"/>
            <p:cNvSpPr/>
            <p:nvPr/>
          </p:nvSpPr>
          <p:spPr>
            <a:xfrm>
              <a:off x="2942" y="1845"/>
              <a:ext cx="192" cy="192"/>
            </a:xfrm>
            <a:prstGeom prst="rect">
              <a:avLst/>
            </a:prstGeom>
            <a:solidFill>
              <a:schemeClr val="bg1"/>
            </a:solidFill>
            <a:ln w="9525" cap="flat" cmpd="sng">
              <a:solidFill>
                <a:srgbClr val="FF0000"/>
              </a:solidFill>
              <a:prstDash val="sysDot"/>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17" name="Text Box 107"/>
            <p:cNvSpPr txBox="1"/>
            <p:nvPr/>
          </p:nvSpPr>
          <p:spPr>
            <a:xfrm>
              <a:off x="2388" y="1845"/>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18" name="Text Box 108"/>
            <p:cNvSpPr txBox="1"/>
            <p:nvPr/>
          </p:nvSpPr>
          <p:spPr>
            <a:xfrm>
              <a:off x="2366" y="2133"/>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1001</a:t>
              </a:r>
              <a:endParaRPr kumimoji="0" lang="en-US" altLang="zh-CN" sz="36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916" name="Line 109"/>
            <p:cNvSpPr/>
            <p:nvPr/>
          </p:nvSpPr>
          <p:spPr>
            <a:xfrm>
              <a:off x="2366" y="2133"/>
              <a:ext cx="576" cy="0"/>
            </a:xfrm>
            <a:prstGeom prst="line">
              <a:avLst/>
            </a:prstGeom>
            <a:ln w="9525" cap="flat" cmpd="sng">
              <a:solidFill>
                <a:srgbClr val="FF0000"/>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17" name="Freeform 110"/>
            <p:cNvSpPr/>
            <p:nvPr/>
          </p:nvSpPr>
          <p:spPr>
            <a:xfrm>
              <a:off x="2433" y="2640"/>
              <a:ext cx="494" cy="83"/>
            </a:xfrm>
            <a:custGeom>
              <a:avLst/>
              <a:gdLst/>
              <a:ahLst/>
              <a:cxnLst>
                <a:cxn ang="0">
                  <a:pos x="0" y="83"/>
                </a:cxn>
                <a:cxn ang="0">
                  <a:pos x="330" y="48"/>
                </a:cxn>
                <a:cxn ang="0">
                  <a:pos x="391" y="35"/>
                </a:cxn>
                <a:cxn ang="0">
                  <a:pos x="412" y="21"/>
                </a:cxn>
                <a:cxn ang="0">
                  <a:pos x="494" y="0"/>
                </a:cxn>
              </a:cxnLst>
              <a:rect l="0" t="0" r="0" b="0"/>
              <a:pathLst>
                <a:path w="494" h="83">
                  <a:moveTo>
                    <a:pt x="0" y="83"/>
                  </a:moveTo>
                  <a:cubicBezTo>
                    <a:pt x="85" y="62"/>
                    <a:pt x="235" y="55"/>
                    <a:pt x="330" y="48"/>
                  </a:cubicBezTo>
                  <a:cubicBezTo>
                    <a:pt x="350" y="44"/>
                    <a:pt x="371" y="39"/>
                    <a:pt x="391" y="35"/>
                  </a:cubicBezTo>
                  <a:cubicBezTo>
                    <a:pt x="399" y="33"/>
                    <a:pt x="405" y="25"/>
                    <a:pt x="412" y="21"/>
                  </a:cubicBezTo>
                  <a:cubicBezTo>
                    <a:pt x="436" y="9"/>
                    <a:pt x="467" y="0"/>
                    <a:pt x="494" y="0"/>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79918" name="Freeform 111"/>
            <p:cNvSpPr/>
            <p:nvPr/>
          </p:nvSpPr>
          <p:spPr>
            <a:xfrm>
              <a:off x="2419" y="2921"/>
              <a:ext cx="494" cy="83"/>
            </a:xfrm>
            <a:custGeom>
              <a:avLst/>
              <a:gdLst/>
              <a:ahLst/>
              <a:cxnLst>
                <a:cxn ang="0">
                  <a:pos x="0" y="83"/>
                </a:cxn>
                <a:cxn ang="0">
                  <a:pos x="330" y="48"/>
                </a:cxn>
                <a:cxn ang="0">
                  <a:pos x="391" y="35"/>
                </a:cxn>
                <a:cxn ang="0">
                  <a:pos x="412" y="21"/>
                </a:cxn>
                <a:cxn ang="0">
                  <a:pos x="494" y="0"/>
                </a:cxn>
              </a:cxnLst>
              <a:rect l="0" t="0" r="0" b="0"/>
              <a:pathLst>
                <a:path w="494" h="83">
                  <a:moveTo>
                    <a:pt x="0" y="83"/>
                  </a:moveTo>
                  <a:cubicBezTo>
                    <a:pt x="85" y="62"/>
                    <a:pt x="235" y="55"/>
                    <a:pt x="330" y="48"/>
                  </a:cubicBezTo>
                  <a:cubicBezTo>
                    <a:pt x="350" y="44"/>
                    <a:pt x="371" y="39"/>
                    <a:pt x="391" y="35"/>
                  </a:cubicBezTo>
                  <a:cubicBezTo>
                    <a:pt x="399" y="33"/>
                    <a:pt x="405" y="25"/>
                    <a:pt x="412" y="21"/>
                  </a:cubicBezTo>
                  <a:cubicBezTo>
                    <a:pt x="436" y="9"/>
                    <a:pt x="467" y="0"/>
                    <a:pt x="494" y="0"/>
                  </a:cubicBezTo>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19" name="Text Box 112"/>
            <p:cNvSpPr txBox="1"/>
            <p:nvPr/>
          </p:nvSpPr>
          <p:spPr>
            <a:xfrm>
              <a:off x="1900" y="2517"/>
              <a:ext cx="609"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FF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1010</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grpSp>
      <p:grpSp>
        <p:nvGrpSpPr>
          <p:cNvPr id="49" name="Group 113"/>
          <p:cNvGrpSpPr/>
          <p:nvPr/>
        </p:nvGrpSpPr>
        <p:grpSpPr>
          <a:xfrm>
            <a:off x="1371600" y="950913"/>
            <a:ext cx="7231063" cy="5453062"/>
            <a:chOff x="693" y="288"/>
            <a:chExt cx="4555" cy="3435"/>
          </a:xfrm>
        </p:grpSpPr>
        <p:sp>
          <p:nvSpPr>
            <p:cNvPr id="79904" name="Text Box 114"/>
            <p:cNvSpPr txBox="1"/>
            <p:nvPr/>
          </p:nvSpPr>
          <p:spPr>
            <a:xfrm>
              <a:off x="4823" y="573"/>
              <a:ext cx="425" cy="3044"/>
            </a:xfrm>
            <a:prstGeom prst="rect">
              <a:avLst/>
            </a:prstGeom>
            <a:noFill/>
            <a:ln w="9525" cap="flat" cmpd="sng">
              <a:solidFill>
                <a:schemeClr val="tx2"/>
              </a:solidFill>
              <a:prstDash val="solid"/>
              <a:miter/>
              <a:headEnd type="none" w="med" len="med"/>
              <a:tailEnd type="none" w="med" len="med"/>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000</a:t>
              </a:r>
            </a:p>
            <a:p>
              <a:pPr marL="0" marR="0" lvl="0" indent="0" algn="ctr" defTabSz="914400" rtl="0" eaLnBrk="0" fontAlgn="base" latinLnBrk="0" hangingPunct="0">
                <a:lnSpc>
                  <a:spcPct val="14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001</a:t>
              </a:r>
            </a:p>
            <a:p>
              <a:pPr marL="0" marR="0" lvl="0" indent="0" algn="ctr" defTabSz="914400" rtl="0" eaLnBrk="0" fontAlgn="base" latinLnBrk="0" hangingPunct="0">
                <a:lnSpc>
                  <a:spcPct val="15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011</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101</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110</a:t>
              </a:r>
            </a:p>
            <a:p>
              <a:pPr marL="0" marR="0" lvl="0" indent="0" algn="ctr" defTabSz="914400" rtl="0" eaLnBrk="0" fontAlgn="base" latinLnBrk="0" hangingPunct="0">
                <a:lnSpc>
                  <a:spcPct val="16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111</a:t>
              </a:r>
            </a:p>
          </p:txBody>
        </p:sp>
        <p:sp>
          <p:nvSpPr>
            <p:cNvPr id="79905" name="Rectangle 115"/>
            <p:cNvSpPr/>
            <p:nvPr/>
          </p:nvSpPr>
          <p:spPr>
            <a:xfrm>
              <a:off x="4032" y="528"/>
              <a:ext cx="768" cy="3120"/>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lstStyle/>
            <a:p>
              <a:pPr fontAlgn="base">
                <a:spcBef>
                  <a:spcPct val="20000"/>
                </a:spcBef>
              </a:pPr>
              <a:endParaRPr lang="zh-CN" altLang="en-US" b="0" strike="noStrike" noProof="1">
                <a:solidFill>
                  <a:srgbClr val="000000"/>
                </a:solidFill>
                <a:effectLst>
                  <a:outerShdw blurRad="38100" dist="38100" dir="2700000">
                    <a:srgbClr val="C0C0C0"/>
                  </a:outerShdw>
                </a:effectLst>
                <a:latin typeface="楷体_GB2312"/>
                <a:ea typeface="楷体_GB2312"/>
              </a:endParaRPr>
            </a:p>
          </p:txBody>
        </p:sp>
        <p:sp>
          <p:nvSpPr>
            <p:cNvPr id="79906" name="Rectangle 116"/>
            <p:cNvSpPr/>
            <p:nvPr/>
          </p:nvSpPr>
          <p:spPr>
            <a:xfrm>
              <a:off x="4032" y="336"/>
              <a:ext cx="240" cy="192"/>
            </a:xfrm>
            <a:prstGeom prst="rect">
              <a:avLst/>
            </a:prstGeom>
            <a:solidFill>
              <a:schemeClr val="bg1"/>
            </a:solidFill>
            <a:ln w="9525" cap="flat" cmpd="sng">
              <a:solidFill>
                <a:schemeClr val="tx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333399"/>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3</a:t>
              </a:r>
              <a:endPar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endParaRPr>
            </a:p>
          </p:txBody>
        </p:sp>
        <p:sp>
          <p:nvSpPr>
            <p:cNvPr id="79924" name="Line 117"/>
            <p:cNvSpPr/>
            <p:nvPr/>
          </p:nvSpPr>
          <p:spPr>
            <a:xfrm>
              <a:off x="4032" y="864"/>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5" name="Line 118"/>
            <p:cNvSpPr/>
            <p:nvPr/>
          </p:nvSpPr>
          <p:spPr>
            <a:xfrm>
              <a:off x="4032" y="1200"/>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6" name="Line 119"/>
            <p:cNvSpPr/>
            <p:nvPr/>
          </p:nvSpPr>
          <p:spPr>
            <a:xfrm>
              <a:off x="4032" y="1584"/>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7" name="Line 120"/>
            <p:cNvSpPr/>
            <p:nvPr/>
          </p:nvSpPr>
          <p:spPr>
            <a:xfrm>
              <a:off x="4032" y="2016"/>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8" name="Line 121"/>
            <p:cNvSpPr/>
            <p:nvPr/>
          </p:nvSpPr>
          <p:spPr>
            <a:xfrm>
              <a:off x="4032" y="2400"/>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9" name="Line 122"/>
            <p:cNvSpPr/>
            <p:nvPr/>
          </p:nvSpPr>
          <p:spPr>
            <a:xfrm>
              <a:off x="4032" y="2832"/>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0" name="Line 123"/>
            <p:cNvSpPr/>
            <p:nvPr/>
          </p:nvSpPr>
          <p:spPr>
            <a:xfrm>
              <a:off x="4032" y="3216"/>
              <a:ext cx="768" cy="0"/>
            </a:xfrm>
            <a:prstGeom prst="line">
              <a:avLst/>
            </a:prstGeom>
            <a:ln w="9525" cap="flat" cmpd="sng">
              <a:solidFill>
                <a:schemeClr val="tx2"/>
              </a:solidFill>
              <a:prstDash val="sysDot"/>
              <a:round/>
              <a:headEnd type="none" w="med" len="med"/>
              <a:tailEnd type="non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1" name="Line 124"/>
            <p:cNvSpPr/>
            <p:nvPr/>
          </p:nvSpPr>
          <p:spPr>
            <a:xfrm flipH="1">
              <a:off x="3024" y="720"/>
              <a:ext cx="1248" cy="48"/>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2" name="Line 125"/>
            <p:cNvSpPr/>
            <p:nvPr/>
          </p:nvSpPr>
          <p:spPr>
            <a:xfrm flipH="1" flipV="1">
              <a:off x="3072" y="864"/>
              <a:ext cx="1200" cy="192"/>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3" name="Line 126"/>
            <p:cNvSpPr/>
            <p:nvPr/>
          </p:nvSpPr>
          <p:spPr>
            <a:xfrm flipH="1">
              <a:off x="2996" y="1392"/>
              <a:ext cx="1276" cy="20"/>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4" name="Line 127"/>
            <p:cNvSpPr/>
            <p:nvPr/>
          </p:nvSpPr>
          <p:spPr>
            <a:xfrm flipH="1" flipV="1">
              <a:off x="3017" y="1495"/>
              <a:ext cx="1303" cy="329"/>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5" name="Line 128"/>
            <p:cNvSpPr/>
            <p:nvPr/>
          </p:nvSpPr>
          <p:spPr>
            <a:xfrm flipH="1" flipV="1">
              <a:off x="2989" y="2181"/>
              <a:ext cx="1235" cy="27"/>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6" name="Line 129"/>
            <p:cNvSpPr/>
            <p:nvPr/>
          </p:nvSpPr>
          <p:spPr>
            <a:xfrm flipH="1">
              <a:off x="3004" y="2640"/>
              <a:ext cx="1316" cy="281"/>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7" name="Line 130"/>
            <p:cNvSpPr/>
            <p:nvPr/>
          </p:nvSpPr>
          <p:spPr>
            <a:xfrm flipH="1">
              <a:off x="2983" y="2976"/>
              <a:ext cx="1337" cy="624"/>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38" name="Line 131"/>
            <p:cNvSpPr/>
            <p:nvPr/>
          </p:nvSpPr>
          <p:spPr>
            <a:xfrm flipH="1">
              <a:off x="2983" y="3408"/>
              <a:ext cx="1337" cy="315"/>
            </a:xfrm>
            <a:prstGeom prst="line">
              <a:avLst/>
            </a:prstGeom>
            <a:ln w="9525" cap="flat" cmpd="sng">
              <a:solidFill>
                <a:schemeClr val="tx2"/>
              </a:solidFill>
              <a:prstDash val="solid"/>
              <a:round/>
              <a:headEnd type="none" w="med" len="med"/>
              <a:tailEnd type="triangle" w="med" len="med"/>
            </a:ln>
          </p:spPr>
          <p:txBody>
            <a:bodyPr anchor="t" anchorCtr="0"/>
            <a:lstStyle/>
            <a:p>
              <a:pPr eaLnBrk="0" hangingPunct="0"/>
              <a:endParaRPr lang="zh-CN" altLang="en-US">
                <a:latin typeface="Times New Roman" panose="02020603050405020304" pitchFamily="18" charset="0"/>
                <a:ea typeface="楷体_GB2312" charset="0"/>
              </a:endParaRPr>
            </a:p>
          </p:txBody>
        </p:sp>
        <p:sp>
          <p:nvSpPr>
            <p:cNvPr id="79922" name="Text Box 132"/>
            <p:cNvSpPr txBox="1"/>
            <p:nvPr/>
          </p:nvSpPr>
          <p:spPr>
            <a:xfrm>
              <a:off x="3722" y="288"/>
              <a:ext cx="397"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d</a:t>
              </a: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a:t>
              </a:r>
            </a:p>
          </p:txBody>
        </p:sp>
        <p:sp>
          <p:nvSpPr>
            <p:cNvPr id="79940" name="Freeform 133"/>
            <p:cNvSpPr/>
            <p:nvPr/>
          </p:nvSpPr>
          <p:spPr>
            <a:xfrm>
              <a:off x="699" y="1646"/>
              <a:ext cx="1379" cy="487"/>
            </a:xfrm>
            <a:custGeom>
              <a:avLst/>
              <a:gdLst/>
              <a:ahLst/>
              <a:cxnLst>
                <a:cxn ang="0">
                  <a:pos x="0" y="487"/>
                </a:cxn>
                <a:cxn ang="0">
                  <a:pos x="158" y="370"/>
                </a:cxn>
                <a:cxn ang="0">
                  <a:pos x="213" y="315"/>
                </a:cxn>
                <a:cxn ang="0">
                  <a:pos x="803" y="116"/>
                </a:cxn>
                <a:cxn ang="0">
                  <a:pos x="981" y="96"/>
                </a:cxn>
                <a:cxn ang="0">
                  <a:pos x="1214" y="48"/>
                </a:cxn>
                <a:cxn ang="0">
                  <a:pos x="1379" y="0"/>
                </a:cxn>
              </a:cxnLst>
              <a:rect l="0" t="0" r="0" b="0"/>
              <a:pathLst>
                <a:path w="1379" h="487">
                  <a:moveTo>
                    <a:pt x="0" y="487"/>
                  </a:moveTo>
                  <a:cubicBezTo>
                    <a:pt x="52" y="449"/>
                    <a:pt x="109" y="412"/>
                    <a:pt x="158" y="370"/>
                  </a:cubicBezTo>
                  <a:cubicBezTo>
                    <a:pt x="178" y="353"/>
                    <a:pt x="190" y="326"/>
                    <a:pt x="213" y="315"/>
                  </a:cubicBezTo>
                  <a:cubicBezTo>
                    <a:pt x="410" y="219"/>
                    <a:pt x="585" y="153"/>
                    <a:pt x="803" y="116"/>
                  </a:cubicBezTo>
                  <a:cubicBezTo>
                    <a:pt x="862" y="106"/>
                    <a:pt x="922" y="105"/>
                    <a:pt x="981" y="96"/>
                  </a:cubicBezTo>
                  <a:cubicBezTo>
                    <a:pt x="1060" y="84"/>
                    <a:pt x="1136" y="64"/>
                    <a:pt x="1214" y="48"/>
                  </a:cubicBezTo>
                  <a:cubicBezTo>
                    <a:pt x="1260" y="38"/>
                    <a:pt x="1343" y="33"/>
                    <a:pt x="1379"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9941" name="Freeform 134"/>
            <p:cNvSpPr/>
            <p:nvPr/>
          </p:nvSpPr>
          <p:spPr>
            <a:xfrm>
              <a:off x="693" y="1248"/>
              <a:ext cx="1467" cy="1063"/>
            </a:xfrm>
            <a:custGeom>
              <a:avLst/>
              <a:gdLst/>
              <a:ahLst/>
              <a:cxnLst>
                <a:cxn ang="0">
                  <a:pos x="0" y="0"/>
                </a:cxn>
                <a:cxn ang="0">
                  <a:pos x="404" y="352"/>
                </a:cxn>
                <a:cxn ang="0">
                  <a:pos x="1032" y="836"/>
                </a:cxn>
                <a:cxn ang="0">
                  <a:pos x="1286" y="988"/>
                </a:cxn>
                <a:cxn ang="0">
                  <a:pos x="1467" y="1063"/>
                </a:cxn>
              </a:cxnLst>
              <a:rect l="0" t="0" r="0" b="0"/>
              <a:pathLst>
                <a:path w="1666" h="1159">
                  <a:moveTo>
                    <a:pt x="0" y="0"/>
                  </a:moveTo>
                  <a:cubicBezTo>
                    <a:pt x="110" y="147"/>
                    <a:pt x="315" y="268"/>
                    <a:pt x="459" y="384"/>
                  </a:cubicBezTo>
                  <a:cubicBezTo>
                    <a:pt x="699" y="577"/>
                    <a:pt x="911" y="741"/>
                    <a:pt x="1172" y="912"/>
                  </a:cubicBezTo>
                  <a:cubicBezTo>
                    <a:pt x="1298" y="995"/>
                    <a:pt x="1321" y="1015"/>
                    <a:pt x="1460" y="1077"/>
                  </a:cubicBezTo>
                  <a:cubicBezTo>
                    <a:pt x="1528" y="1107"/>
                    <a:pt x="1592" y="1159"/>
                    <a:pt x="1666" y="1159"/>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79942" name="Freeform 135"/>
            <p:cNvSpPr/>
            <p:nvPr/>
          </p:nvSpPr>
          <p:spPr>
            <a:xfrm>
              <a:off x="2969" y="2592"/>
              <a:ext cx="233" cy="137"/>
            </a:xfrm>
            <a:custGeom>
              <a:avLst/>
              <a:gdLst/>
              <a:ahLst/>
              <a:cxnLst>
                <a:cxn ang="0">
                  <a:pos x="0" y="137"/>
                </a:cxn>
                <a:cxn ang="0">
                  <a:pos x="165" y="21"/>
                </a:cxn>
                <a:cxn ang="0">
                  <a:pos x="213" y="7"/>
                </a:cxn>
                <a:cxn ang="0">
                  <a:pos x="233" y="0"/>
                </a:cxn>
              </a:cxnLst>
              <a:rect l="0" t="0" r="0" b="0"/>
              <a:pathLst>
                <a:path w="233" h="137">
                  <a:moveTo>
                    <a:pt x="0" y="137"/>
                  </a:moveTo>
                  <a:cubicBezTo>
                    <a:pt x="23" y="72"/>
                    <a:pt x="100" y="32"/>
                    <a:pt x="165" y="21"/>
                  </a:cubicBezTo>
                  <a:cubicBezTo>
                    <a:pt x="212" y="4"/>
                    <a:pt x="153" y="24"/>
                    <a:pt x="213" y="7"/>
                  </a:cubicBezTo>
                  <a:cubicBezTo>
                    <a:pt x="220" y="5"/>
                    <a:pt x="233" y="0"/>
                    <a:pt x="233" y="0"/>
                  </a:cubicBezTo>
                </a:path>
              </a:pathLst>
            </a:custGeom>
            <a:noFill/>
            <a:ln w="38100" cap="flat" cmpd="sng">
              <a:solidFill>
                <a:schemeClr val="tx2"/>
              </a:solidFill>
              <a:prstDash val="solid"/>
              <a:round/>
              <a:headEnd type="none" w="med" len="med"/>
              <a:tailEnd type="none" w="med" len="med"/>
            </a:ln>
          </p:spPr>
          <p:txBody>
            <a:bodyPr/>
            <a:lstStyle/>
            <a:p>
              <a:endParaRPr lang="zh-CN" altLang="en-US"/>
            </a:p>
          </p:txBody>
        </p:sp>
        <p:sp>
          <p:nvSpPr>
            <p:cNvPr id="20" name="Text Box 136"/>
            <p:cNvSpPr txBox="1"/>
            <p:nvPr/>
          </p:nvSpPr>
          <p:spPr>
            <a:xfrm>
              <a:off x="2921" y="1797"/>
              <a:ext cx="240"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3</a:t>
              </a:r>
            </a:p>
          </p:txBody>
        </p:sp>
        <p:sp>
          <p:nvSpPr>
            <p:cNvPr id="21" name="Text Box 137"/>
            <p:cNvSpPr txBox="1"/>
            <p:nvPr/>
          </p:nvSpPr>
          <p:spPr>
            <a:xfrm>
              <a:off x="3167" y="2476"/>
              <a:ext cx="240" cy="291"/>
            </a:xfrm>
            <a:prstGeom prst="rect">
              <a:avLst/>
            </a:prstGeom>
            <a:noFill/>
            <a:ln w="9525">
              <a:noFill/>
              <a:miter/>
            </a:ln>
          </p:spPr>
          <p:txBody>
            <a:bodyPr wrap="none" anchor="ct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楷体_GB2312"/>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fill="hold"/>
                                        <p:tgtEl>
                                          <p:spTgt spid="49"/>
                                        </p:tgtEl>
                                        <p:attrNameLst>
                                          <p:attrName>ppt_x</p:attrName>
                                        </p:attrNameLst>
                                      </p:cBhvr>
                                      <p:tavLst>
                                        <p:tav tm="0">
                                          <p:val>
                                            <p:strVal val="1+#ppt_w/2"/>
                                          </p:val>
                                        </p:tav>
                                        <p:tav tm="100000">
                                          <p:val>
                                            <p:strVal val="#ppt_x"/>
                                          </p:val>
                                        </p:tav>
                                      </p:tavLst>
                                    </p:anim>
                                    <p:anim calcmode="lin" valueType="num">
                                      <p:cBhvr additive="base">
                                        <p:cTn id="13"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可扩展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381000" y="1600200"/>
            <a:ext cx="847725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优点：</a:t>
            </a:r>
          </a:p>
          <a:p>
            <a:pPr marL="342900" marR="0" lvl="0" indent="-342900" algn="l" defTabSz="914400" rtl="0" eaLnBrk="0" fontAlgn="base" latinLnBrk="0" hangingPunct="0">
              <a:lnSpc>
                <a:spcPct val="100000"/>
              </a:lnSpc>
              <a:spcBef>
                <a:spcPct val="20000"/>
              </a:spcBef>
              <a:spcAft>
                <a:spcPct val="0"/>
              </a:spcAft>
              <a:buClr>
                <a:schemeClr val="tx1"/>
              </a:buClr>
              <a:buSzPct val="75000"/>
              <a:buFontTx/>
              <a:buNone/>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a:t>
            </a: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当查找记录时，只需查找一个存储块。</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缺点：</a:t>
            </a:r>
          </a:p>
          <a:p>
            <a:pPr marL="342900" marR="0" lvl="0" indent="-342900" algn="l" defTabSz="914400" rtl="0" eaLnBrk="0" fontAlgn="base" latinLnBrk="0" hangingPunct="0">
              <a:lnSpc>
                <a:spcPct val="100000"/>
              </a:lnSpc>
              <a:spcBef>
                <a:spcPct val="20000"/>
              </a:spcBef>
              <a:spcAft>
                <a:spcPct val="0"/>
              </a:spcAft>
              <a:buClr>
                <a:schemeClr val="tx1"/>
              </a:buClr>
              <a:buSzPct val="75000"/>
              <a:buFontTx/>
              <a:buNone/>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a:t>
            </a: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桶增长速度快，可能会导致内存放不下整个 桶数组，影响其他保存在主存中的数据，波动较大。</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54305" y="1241425"/>
            <a:ext cx="8893810" cy="452628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可扩展的</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方法存在的问题：</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桶数呈指数增长</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可能会导致内存放不下整个 </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桶数组，影响其他保存在主存中的数据，波动较大</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lang="zh-CN" altLang="en-US" sz="3200" noProof="0" dirty="0">
                <a:ln>
                  <a:noFill/>
                </a:ln>
                <a:uLnTx/>
                <a:uFillTx/>
                <a:latin typeface="华文新魏" panose="02010800040101010101" pitchFamily="2" charset="-122"/>
                <a:ea typeface="华文新魏" panose="02010800040101010101" pitchFamily="2" charset="-122"/>
                <a:cs typeface="+mn-cs"/>
                <a:sym typeface="+mn-ea"/>
              </a:rPr>
              <a:t>线性</a:t>
            </a:r>
            <a:r>
              <a:rPr lang="en-US" altLang="zh-CN" sz="3200" noProof="0" dirty="0">
                <a:ln>
                  <a:noFill/>
                </a:ln>
                <a:uLnTx/>
                <a:uFillTx/>
                <a:latin typeface="华文新魏" panose="02010800040101010101" pitchFamily="2" charset="-122"/>
                <a:ea typeface="华文新魏" panose="02010800040101010101" pitchFamily="2" charset="-122"/>
                <a:cs typeface="+mn-cs"/>
                <a:sym typeface="+mn-ea"/>
              </a:rPr>
              <a:t>Hash</a:t>
            </a:r>
            <a:r>
              <a:rPr lang="zh-CN" altLang="en-US" sz="3200" noProof="0" dirty="0">
                <a:ln>
                  <a:noFill/>
                </a:ln>
                <a:uLnTx/>
                <a:uFillTx/>
                <a:latin typeface="华文新魏" panose="02010800040101010101" pitchFamily="2" charset="-122"/>
                <a:ea typeface="华文新魏" panose="02010800040101010101" pitchFamily="2" charset="-122"/>
                <a:cs typeface="+mn-cs"/>
                <a:sym typeface="+mn-ea"/>
              </a:rPr>
              <a:t>方法：</a:t>
            </a: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桶数组呈线性增长</a:t>
            </a:r>
            <a:r>
              <a:rPr kumimoji="0" lang="en-US" altLang="zh-CN"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确定桶增长的方案更灵活</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endPar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endPar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线性</a:t>
            </a:r>
            <a:r>
              <a:rPr kumimoji="0" lang="en-US" altLang="zh-CN"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方法使用了溢出桶，保证其线性性</a:t>
            </a:r>
            <a:endParaRPr kumimoji="0" lang="zh-CN" altLang="en-US"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9" name="组合 8"/>
          <p:cNvGrpSpPr/>
          <p:nvPr/>
        </p:nvGrpSpPr>
        <p:grpSpPr>
          <a:xfrm>
            <a:off x="1362710" y="4437380"/>
            <a:ext cx="7195820" cy="1151890"/>
            <a:chOff x="2146" y="6988"/>
            <a:chExt cx="11332" cy="1814"/>
          </a:xfrm>
        </p:grpSpPr>
        <p:sp>
          <p:nvSpPr>
            <p:cNvPr id="7" name="矩形 6"/>
            <p:cNvSpPr/>
            <p:nvPr/>
          </p:nvSpPr>
          <p:spPr>
            <a:xfrm>
              <a:off x="2146" y="6988"/>
              <a:ext cx="11332" cy="1815"/>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550" y="7327"/>
              <a:ext cx="10599" cy="1113"/>
            </a:xfrm>
            <a:prstGeom prst="rect">
              <a:avLst/>
            </a:prstGeom>
            <a:noFill/>
          </p:spPr>
          <p:txBody>
            <a:bodyPr wrap="none" rtlCol="0">
              <a:spAutoFit/>
            </a:bodyPr>
            <a:lstStyle/>
            <a:p>
              <a:pPr algn="l"/>
              <a:r>
                <a:rPr lang="en-US" altLang="zh-CN"/>
                <a:t>If (</a:t>
              </a:r>
              <a:r>
                <a:rPr lang="en-US" altLang="zh-CN">
                  <a:solidFill>
                    <a:srgbClr val="FF0000"/>
                  </a:solidFill>
                </a:rPr>
                <a:t>the average occupancy per bucket &gt; some threshold</a:t>
              </a:r>
              <a:r>
                <a:rPr lang="en-US" altLang="zh-CN"/>
                <a:t>) then</a:t>
              </a:r>
            </a:p>
            <a:p>
              <a:pPr algn="l"/>
              <a:r>
                <a:rPr lang="en-US" altLang="zh-CN"/>
                <a:t>                 split one bucket into two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54305" y="1241425"/>
            <a:ext cx="8893810" cy="452628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线性</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表中有</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n</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个桶</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索引文件中保留指向每个桶的指针</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每个桶最多可容纳</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b</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个</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记录</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线性</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表中最多容乃</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nb</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Arial" panose="020B0604020202020204" pitchFamily="34" charset="0"/>
                <a:ea typeface="华文新魏" panose="02010800040101010101" pitchFamily="2" charset="-122"/>
                <a:cs typeface="Arial" panose="020B0604020202020204" pitchFamily="34" charset="0"/>
              </a:rPr>
              <a:t>θ</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Arial" panose="020B0604020202020204" pitchFamily="34" charset="0"/>
                <a:ea typeface="华文新魏" panose="02010800040101010101" pitchFamily="2" charset="-122"/>
                <a:cs typeface="Arial" panose="020B0604020202020204" pitchFamily="34" charset="0"/>
              </a:rPr>
              <a:t>个记录，其中</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Arial" panose="020B0604020202020204" pitchFamily="34" charset="0"/>
                <a:ea typeface="华文新魏" panose="02010800040101010101" pitchFamily="2" charset="-122"/>
                <a:cs typeface="Arial" panose="020B0604020202020204" pitchFamily="34" charset="0"/>
              </a:rPr>
              <a:t>0&lt;</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θ&lt;1</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7" name="组合 6"/>
          <p:cNvGrpSpPr/>
          <p:nvPr/>
        </p:nvGrpSpPr>
        <p:grpSpPr>
          <a:xfrm>
            <a:off x="1619885" y="3538855"/>
            <a:ext cx="7100570" cy="2856865"/>
            <a:chOff x="2551" y="5573"/>
            <a:chExt cx="11182" cy="4499"/>
          </a:xfrm>
        </p:grpSpPr>
        <p:sp>
          <p:nvSpPr>
            <p:cNvPr id="10" name="矩形 9"/>
            <p:cNvSpPr/>
            <p:nvPr/>
          </p:nvSpPr>
          <p:spPr>
            <a:xfrm>
              <a:off x="2666" y="6528"/>
              <a:ext cx="1134"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663" y="7146"/>
              <a:ext cx="11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63" y="7781"/>
              <a:ext cx="11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633" y="5626"/>
              <a:ext cx="2494"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5" name="矩形 14"/>
            <p:cNvSpPr/>
            <p:nvPr/>
          </p:nvSpPr>
          <p:spPr>
            <a:xfrm>
              <a:off x="6633" y="7282"/>
              <a:ext cx="2494"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6" name="矩形 15"/>
            <p:cNvSpPr/>
            <p:nvPr/>
          </p:nvSpPr>
          <p:spPr>
            <a:xfrm>
              <a:off x="6633" y="8938"/>
              <a:ext cx="2494"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17" name="直接连接符 16"/>
            <p:cNvCxnSpPr>
              <a:endCxn id="14" idx="3"/>
            </p:cNvCxnSpPr>
            <p:nvPr/>
          </p:nvCxnSpPr>
          <p:spPr>
            <a:xfrm>
              <a:off x="6633" y="6193"/>
              <a:ext cx="24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33" y="7849"/>
              <a:ext cx="24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633" y="9505"/>
              <a:ext cx="24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603" y="6572"/>
              <a:ext cx="688" cy="628"/>
            </a:xfrm>
            <a:prstGeom prst="rect">
              <a:avLst/>
            </a:prstGeom>
            <a:noFill/>
          </p:spPr>
          <p:txBody>
            <a:bodyPr wrap="none" rtlCol="0">
              <a:spAutoFit/>
            </a:bodyPr>
            <a:lstStyle/>
            <a:p>
              <a:r>
                <a:rPr lang="en-US" altLang="zh-CN"/>
                <a:t>00</a:t>
              </a:r>
            </a:p>
          </p:txBody>
        </p:sp>
        <p:sp>
          <p:nvSpPr>
            <p:cNvPr id="21" name="文本框 20"/>
            <p:cNvSpPr txBox="1"/>
            <p:nvPr/>
          </p:nvSpPr>
          <p:spPr>
            <a:xfrm>
              <a:off x="2577" y="7224"/>
              <a:ext cx="688" cy="628"/>
            </a:xfrm>
            <a:prstGeom prst="rect">
              <a:avLst/>
            </a:prstGeom>
            <a:noFill/>
          </p:spPr>
          <p:txBody>
            <a:bodyPr wrap="none" rtlCol="0">
              <a:spAutoFit/>
            </a:bodyPr>
            <a:lstStyle/>
            <a:p>
              <a:r>
                <a:rPr lang="en-US" altLang="zh-CN"/>
                <a:t>01</a:t>
              </a:r>
            </a:p>
          </p:txBody>
        </p:sp>
        <p:sp>
          <p:nvSpPr>
            <p:cNvPr id="22" name="文本框 21"/>
            <p:cNvSpPr txBox="1"/>
            <p:nvPr/>
          </p:nvSpPr>
          <p:spPr>
            <a:xfrm>
              <a:off x="2551" y="7876"/>
              <a:ext cx="688" cy="628"/>
            </a:xfrm>
            <a:prstGeom prst="rect">
              <a:avLst/>
            </a:prstGeom>
            <a:noFill/>
          </p:spPr>
          <p:txBody>
            <a:bodyPr wrap="none" rtlCol="0">
              <a:spAutoFit/>
            </a:bodyPr>
            <a:lstStyle/>
            <a:p>
              <a:r>
                <a:rPr lang="en-US" altLang="zh-CN"/>
                <a:t>10</a:t>
              </a:r>
            </a:p>
          </p:txBody>
        </p:sp>
        <p:cxnSp>
          <p:nvCxnSpPr>
            <p:cNvPr id="23" name="直接箭头连接符 22"/>
            <p:cNvCxnSpPr>
              <a:endCxn id="14" idx="1"/>
            </p:cNvCxnSpPr>
            <p:nvPr/>
          </p:nvCxnSpPr>
          <p:spPr>
            <a:xfrm flipV="1">
              <a:off x="3561" y="6193"/>
              <a:ext cx="3072" cy="70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5" idx="1"/>
            </p:cNvCxnSpPr>
            <p:nvPr/>
          </p:nvCxnSpPr>
          <p:spPr>
            <a:xfrm>
              <a:off x="3571" y="7580"/>
              <a:ext cx="3062" cy="26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6" idx="1"/>
            </p:cNvCxnSpPr>
            <p:nvPr/>
          </p:nvCxnSpPr>
          <p:spPr>
            <a:xfrm>
              <a:off x="3566" y="8147"/>
              <a:ext cx="3067" cy="135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311" y="5573"/>
              <a:ext cx="1088" cy="628"/>
            </a:xfrm>
            <a:prstGeom prst="rect">
              <a:avLst/>
            </a:prstGeom>
            <a:noFill/>
          </p:spPr>
          <p:txBody>
            <a:bodyPr wrap="none" rtlCol="0">
              <a:spAutoFit/>
            </a:bodyPr>
            <a:lstStyle/>
            <a:p>
              <a:r>
                <a:rPr lang="en-US" altLang="zh-CN">
                  <a:solidFill>
                    <a:schemeClr val="tx1"/>
                  </a:solidFill>
                </a:rPr>
                <a:t>0000</a:t>
              </a:r>
            </a:p>
          </p:txBody>
        </p:sp>
        <p:sp>
          <p:nvSpPr>
            <p:cNvPr id="27" name="文本框 26"/>
            <p:cNvSpPr txBox="1"/>
            <p:nvPr/>
          </p:nvSpPr>
          <p:spPr>
            <a:xfrm>
              <a:off x="7334" y="7282"/>
              <a:ext cx="1088" cy="628"/>
            </a:xfrm>
            <a:prstGeom prst="rect">
              <a:avLst/>
            </a:prstGeom>
            <a:noFill/>
          </p:spPr>
          <p:txBody>
            <a:bodyPr wrap="none" rtlCol="0">
              <a:spAutoFit/>
            </a:bodyPr>
            <a:lstStyle/>
            <a:p>
              <a:r>
                <a:rPr lang="en-US" altLang="zh-CN">
                  <a:solidFill>
                    <a:schemeClr val="tx1"/>
                  </a:solidFill>
                </a:rPr>
                <a:t>0101</a:t>
              </a:r>
            </a:p>
          </p:txBody>
        </p:sp>
        <p:sp>
          <p:nvSpPr>
            <p:cNvPr id="28" name="文本框 27"/>
            <p:cNvSpPr txBox="1"/>
            <p:nvPr/>
          </p:nvSpPr>
          <p:spPr>
            <a:xfrm>
              <a:off x="7308" y="7821"/>
              <a:ext cx="1042" cy="628"/>
            </a:xfrm>
            <a:prstGeom prst="rect">
              <a:avLst/>
            </a:prstGeom>
            <a:noFill/>
          </p:spPr>
          <p:txBody>
            <a:bodyPr wrap="none" rtlCol="0">
              <a:spAutoFit/>
            </a:bodyPr>
            <a:lstStyle/>
            <a:p>
              <a:r>
                <a:rPr lang="en-US" altLang="zh-CN">
                  <a:solidFill>
                    <a:schemeClr val="tx1"/>
                  </a:solidFill>
                </a:rPr>
                <a:t>1111</a:t>
              </a:r>
            </a:p>
          </p:txBody>
        </p:sp>
        <p:sp>
          <p:nvSpPr>
            <p:cNvPr id="29" name="文本框 28"/>
            <p:cNvSpPr txBox="1"/>
            <p:nvPr/>
          </p:nvSpPr>
          <p:spPr>
            <a:xfrm>
              <a:off x="7200" y="8938"/>
              <a:ext cx="1088" cy="628"/>
            </a:xfrm>
            <a:prstGeom prst="rect">
              <a:avLst/>
            </a:prstGeom>
            <a:noFill/>
          </p:spPr>
          <p:txBody>
            <a:bodyPr wrap="none" rtlCol="0">
              <a:spAutoFit/>
            </a:bodyPr>
            <a:lstStyle/>
            <a:p>
              <a:r>
                <a:rPr lang="en-US" altLang="zh-CN">
                  <a:solidFill>
                    <a:schemeClr val="tx1"/>
                  </a:solidFill>
                </a:rPr>
                <a:t>1010</a:t>
              </a:r>
            </a:p>
          </p:txBody>
        </p:sp>
        <p:sp>
          <p:nvSpPr>
            <p:cNvPr id="30" name="文本框 29"/>
            <p:cNvSpPr txBox="1"/>
            <p:nvPr/>
          </p:nvSpPr>
          <p:spPr>
            <a:xfrm>
              <a:off x="10498" y="6834"/>
              <a:ext cx="1640" cy="1743"/>
            </a:xfrm>
            <a:prstGeom prst="rect">
              <a:avLst/>
            </a:prstGeom>
            <a:noFill/>
          </p:spPr>
          <p:txBody>
            <a:bodyPr wrap="none" rtlCol="0">
              <a:spAutoFit/>
            </a:bodyPr>
            <a:lstStyle/>
            <a:p>
              <a:r>
                <a:rPr lang="en-US" altLang="zh-CN" sz="2200"/>
                <a:t>n=3</a:t>
              </a:r>
            </a:p>
            <a:p>
              <a:r>
                <a:rPr lang="en-US" altLang="zh-CN" sz="2200"/>
                <a:t>b=2</a:t>
              </a:r>
            </a:p>
            <a:p>
              <a:r>
                <a:rPr lang="en-US" altLang="zh-CN" sz="2200">
                  <a:latin typeface="Arial" panose="020B0604020202020204" pitchFamily="34" charset="0"/>
                  <a:cs typeface="Arial" panose="020B0604020202020204" pitchFamily="34" charset="0"/>
                </a:rPr>
                <a:t>θ=0.85</a:t>
              </a:r>
            </a:p>
          </p:txBody>
        </p:sp>
        <p:sp>
          <p:nvSpPr>
            <p:cNvPr id="31" name="文本框 30"/>
            <p:cNvSpPr txBox="1"/>
            <p:nvPr/>
          </p:nvSpPr>
          <p:spPr>
            <a:xfrm>
              <a:off x="9627" y="9087"/>
              <a:ext cx="4106" cy="628"/>
            </a:xfrm>
            <a:prstGeom prst="rect">
              <a:avLst/>
            </a:prstGeom>
            <a:noFill/>
          </p:spPr>
          <p:txBody>
            <a:bodyPr wrap="none" rtlCol="0">
              <a:spAutoFit/>
            </a:bodyPr>
            <a:lstStyle/>
            <a:p>
              <a:r>
                <a:rPr lang="zh-CN" altLang="en-US">
                  <a:solidFill>
                    <a:srgbClr val="C00000"/>
                  </a:solidFill>
                </a:rPr>
                <a:t>最多容乃</a:t>
              </a:r>
              <a:r>
                <a:rPr lang="en-US" altLang="zh-CN">
                  <a:solidFill>
                    <a:srgbClr val="C00000"/>
                  </a:solidFill>
                </a:rPr>
                <a:t>5</a:t>
              </a:r>
              <a:r>
                <a:rPr lang="zh-CN" altLang="en-US">
                  <a:solidFill>
                    <a:srgbClr val="C00000"/>
                  </a:solidFill>
                </a:rPr>
                <a:t>个哈西记录</a:t>
              </a:r>
            </a:p>
          </p:txBody>
        </p:sp>
        <p:sp>
          <p:nvSpPr>
            <p:cNvPr id="32" name="圆角右箭头 31"/>
            <p:cNvSpPr/>
            <p:nvPr/>
          </p:nvSpPr>
          <p:spPr>
            <a:xfrm rot="5400000">
              <a:off x="12131" y="8178"/>
              <a:ext cx="1021" cy="680"/>
            </a:xfrm>
            <a:prstGeom prst="bentArrow">
              <a:avLst/>
            </a:prstGeom>
            <a:noFill/>
            <a:ln>
              <a:solidFill>
                <a:srgbClr val="2929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95" y="1169670"/>
                <a:ext cx="9079865" cy="452628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Hashing Scheme</a:t>
                </a: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桶的编号为</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0</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到</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n-1</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令</a:t>
                </a:r>
                <a14:m>
                  <m:oMath xmlns:m="http://schemas.openxmlformats.org/officeDocument/2006/math">
                    <m:r>
                      <a:rPr kumimoji="0" lang="en-US" altLang="zh-CN" sz="2800"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𝒎</m:t>
                    </m:r>
                    <m:r>
                      <a:rPr kumimoji="0" lang="en-US" altLang="zh-CN" sz="2800"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m:t>
                    </m:r>
                    <m:sSup>
                      <m:sSupPr>
                        <m:ctrlPr>
                          <a:rPr kumimoji="0" lang="en-US" altLang="zh-CN" sz="2800"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pPr>
                      <m:e>
                        <m:r>
                          <a:rPr kumimoji="0" lang="en-US" altLang="zh-CN" sz="2800"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e>
                      <m:sup>
                        <m:d>
                          <m:dPr>
                            <m:begChr m:val="⌊"/>
                            <m:endChr m:val="⌋"/>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dPr>
                          <m:e>
                            <m:sSub>
                              <m:sSubPr>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bPr>
                              <m:e>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𝒍𝒐𝒈</m:t>
                                </m:r>
                              </m:e>
                              <m: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sub>
                            </m:s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𝒏</m:t>
                            </m:r>
                          </m:e>
                        </m:d>
                      </m:sup>
                    </m:sSup>
                  </m:oMath>
                </a14:m>
                <a:r>
                  <a:rPr kumimoji="0" lang="zh-CN" altLang="en-US" sz="2800" b="0"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a:t>，因为</a:t>
                </a:r>
                <a14:m>
                  <m:oMath xmlns:m="http://schemas.openxmlformats.org/officeDocument/2006/math">
                    <m:sSub>
                      <m:sSubPr>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bPr>
                      <m:e>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𝒍𝒐𝒈</m:t>
                        </m:r>
                      </m:e>
                      <m: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sub>
                    </m:s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𝒏</m:t>
                    </m:r>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m:t>
                    </m:r>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𝟏</m:t>
                    </m:r>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m:t>
                    </m:r>
                    <m:d>
                      <m:dPr>
                        <m:begChr m:val="⌊"/>
                        <m:endChr m:val="⌋"/>
                        <m:ctrlPr>
                          <a:rPr kumimoji="0" lang="zh-CN" altLang="en-US" sz="2800" b="0"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dPr>
                      <m:e>
                        <m:sSub>
                          <m:sSubPr>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bPr>
                          <m:e>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𝒍𝒐𝒈</m:t>
                            </m:r>
                          </m:e>
                          <m: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sub>
                        </m:s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𝒏</m:t>
                        </m:r>
                      </m:e>
                    </m:d>
                    <m:r>
                      <a:rPr kumimoji="0" lang="en-US" altLang="zh-CN" sz="2800"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m:t>
                    </m:r>
                    <m:sSub>
                      <m:sSubPr>
                        <m:ctrlP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pitchFamily="18" charset="0"/>
                            <a:ea typeface="华文新魏" panose="02010800040101010101" pitchFamily="2" charset="-122"/>
                            <a:cs typeface="Cambria Math" panose="02040503050406030204" charset="0"/>
                          </a:rPr>
                        </m:ctrlPr>
                      </m:sSubPr>
                      <m:e>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𝒍𝒐𝒈</m:t>
                        </m:r>
                      </m:e>
                      <m: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𝟐</m:t>
                        </m:r>
                      </m:sub>
                    </m:sSub>
                    <m:r>
                      <a:rPr kumimoji="0" lang="en-US" altLang="zh-CN" b="1" i="1"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m:t>𝒏</m:t>
                    </m:r>
                  </m:oMath>
                </a14:m>
                <a:r>
                  <a:rPr kumimoji="0" lang="zh-CN" altLang="en-US" b="0" u="none" strike="noStrike" kern="0" cap="none" spc="0" normalizeH="0" baseline="0" noProof="0" dirty="0">
                    <a:ln>
                      <a:noFill/>
                    </a:ln>
                    <a:solidFill>
                      <a:srgbClr val="2929FF"/>
                    </a:solidFill>
                    <a:effectLst>
                      <a:outerShdw blurRad="38100" dist="38100" dir="2700000" algn="tl">
                        <a:srgbClr val="C0C0C0"/>
                      </a:outerShdw>
                    </a:effectLst>
                    <a:uLnTx/>
                    <a:uFillTx/>
                    <a:latin typeface="Cambria Math" panose="02040503050406030204" charset="0"/>
                    <a:ea typeface="华文新魏" panose="02010800040101010101" pitchFamily="2" charset="-122"/>
                    <a:cs typeface="Cambria Math" panose="02040503050406030204" charset="0"/>
                  </a:rPr>
                  <a:t>故</a:t>
                </a:r>
                <a:r>
                  <a:rPr kumimoji="0" lang="en-US" altLang="zh-CN" b="0" i="1" u="none" strike="noStrike" kern="0" cap="none" spc="0" normalizeH="0" baseline="0" noProof="0" dirty="0">
                    <a:ln>
                      <a:noFill/>
                    </a:ln>
                    <a:solidFill>
                      <a:srgbClr val="2929FF"/>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Times New Roman" panose="02020603050405020304" pitchFamily="18" charset="0"/>
                  </a:rPr>
                  <a:t>m≤n&lt;2m</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0795" y="1169670"/>
                <a:ext cx="9079865" cy="4526280"/>
              </a:xfrm>
              <a:blipFill rotWithShape="1">
                <a:blip r:embed="rId2"/>
                <a:stretch>
                  <a:fillRect/>
                </a:stretch>
              </a:blipFill>
            </p:spPr>
            <p:txBody>
              <a:bodyPr/>
              <a:lstStyle/>
              <a:p>
                <a:r>
                  <a:rPr lang="zh-CN" altLang="en-US">
                    <a:noFill/>
                  </a:rPr>
                  <a:t> </a:t>
                </a:r>
              </a:p>
            </p:txBody>
          </p:sp>
        </mc:Fallback>
      </mc:AlternateContent>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8" name="组合 7"/>
          <p:cNvGrpSpPr/>
          <p:nvPr/>
        </p:nvGrpSpPr>
        <p:grpSpPr>
          <a:xfrm>
            <a:off x="6379210" y="3969385"/>
            <a:ext cx="2329180" cy="2856865"/>
            <a:chOff x="10046" y="6251"/>
            <a:chExt cx="3668" cy="4499"/>
          </a:xfrm>
        </p:grpSpPr>
        <p:sp>
          <p:nvSpPr>
            <p:cNvPr id="10" name="矩形 9"/>
            <p:cNvSpPr/>
            <p:nvPr/>
          </p:nvSpPr>
          <p:spPr>
            <a:xfrm>
              <a:off x="10130" y="7206"/>
              <a:ext cx="835"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0128" y="782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128" y="845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349" y="630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5" name="矩形 14"/>
            <p:cNvSpPr/>
            <p:nvPr/>
          </p:nvSpPr>
          <p:spPr>
            <a:xfrm>
              <a:off x="12349" y="7960"/>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6" name="矩形 15"/>
            <p:cNvSpPr/>
            <p:nvPr/>
          </p:nvSpPr>
          <p:spPr>
            <a:xfrm>
              <a:off x="12338" y="9616"/>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17" name="直接连接符 16"/>
            <p:cNvCxnSpPr>
              <a:endCxn id="14" idx="3"/>
            </p:cNvCxnSpPr>
            <p:nvPr/>
          </p:nvCxnSpPr>
          <p:spPr>
            <a:xfrm>
              <a:off x="12337" y="687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347" y="8527"/>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2347" y="10183"/>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084" y="7250"/>
              <a:ext cx="803" cy="628"/>
            </a:xfrm>
            <a:prstGeom prst="rect">
              <a:avLst/>
            </a:prstGeom>
            <a:noFill/>
          </p:spPr>
          <p:txBody>
            <a:bodyPr wrap="square" rtlCol="0">
              <a:spAutoFit/>
            </a:bodyPr>
            <a:lstStyle/>
            <a:p>
              <a:r>
                <a:rPr lang="en-US" altLang="zh-CN"/>
                <a:t>00</a:t>
              </a:r>
            </a:p>
          </p:txBody>
        </p:sp>
        <p:sp>
          <p:nvSpPr>
            <p:cNvPr id="21" name="文本框 20"/>
            <p:cNvSpPr txBox="1"/>
            <p:nvPr/>
          </p:nvSpPr>
          <p:spPr>
            <a:xfrm>
              <a:off x="10065" y="7902"/>
              <a:ext cx="808" cy="628"/>
            </a:xfrm>
            <a:prstGeom prst="rect">
              <a:avLst/>
            </a:prstGeom>
            <a:noFill/>
          </p:spPr>
          <p:txBody>
            <a:bodyPr wrap="square" rtlCol="0">
              <a:spAutoFit/>
            </a:bodyPr>
            <a:lstStyle/>
            <a:p>
              <a:r>
                <a:rPr lang="en-US" altLang="zh-CN"/>
                <a:t>01</a:t>
              </a:r>
            </a:p>
          </p:txBody>
        </p:sp>
        <p:sp>
          <p:nvSpPr>
            <p:cNvPr id="22" name="文本框 21"/>
            <p:cNvSpPr txBox="1"/>
            <p:nvPr/>
          </p:nvSpPr>
          <p:spPr>
            <a:xfrm>
              <a:off x="10046" y="8554"/>
              <a:ext cx="751" cy="628"/>
            </a:xfrm>
            <a:prstGeom prst="rect">
              <a:avLst/>
            </a:prstGeom>
            <a:noFill/>
          </p:spPr>
          <p:txBody>
            <a:bodyPr wrap="square" rtlCol="0">
              <a:spAutoFit/>
            </a:bodyPr>
            <a:lstStyle/>
            <a:p>
              <a:r>
                <a:rPr lang="en-US" altLang="zh-CN"/>
                <a:t>10</a:t>
              </a:r>
            </a:p>
          </p:txBody>
        </p:sp>
        <p:cxnSp>
          <p:nvCxnSpPr>
            <p:cNvPr id="23" name="直接箭头连接符 22"/>
            <p:cNvCxnSpPr>
              <a:endCxn id="14" idx="1"/>
            </p:cNvCxnSpPr>
            <p:nvPr/>
          </p:nvCxnSpPr>
          <p:spPr>
            <a:xfrm flipV="1">
              <a:off x="10715" y="6871"/>
              <a:ext cx="163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5" idx="1"/>
            </p:cNvCxnSpPr>
            <p:nvPr/>
          </p:nvCxnSpPr>
          <p:spPr>
            <a:xfrm>
              <a:off x="10715" y="8119"/>
              <a:ext cx="1634" cy="4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2" idx="3"/>
              <a:endCxn id="16" idx="1"/>
            </p:cNvCxnSpPr>
            <p:nvPr/>
          </p:nvCxnSpPr>
          <p:spPr>
            <a:xfrm>
              <a:off x="10797" y="8868"/>
              <a:ext cx="1541" cy="131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2424" y="625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27" name="文本框 26"/>
            <p:cNvSpPr txBox="1"/>
            <p:nvPr/>
          </p:nvSpPr>
          <p:spPr>
            <a:xfrm>
              <a:off x="12439" y="7960"/>
              <a:ext cx="1244" cy="628"/>
            </a:xfrm>
            <a:prstGeom prst="rect">
              <a:avLst/>
            </a:prstGeom>
            <a:noFill/>
          </p:spPr>
          <p:txBody>
            <a:bodyPr wrap="square" rtlCol="0">
              <a:spAutoFit/>
            </a:bodyPr>
            <a:lstStyle/>
            <a:p>
              <a:r>
                <a:rPr lang="en-US" altLang="zh-CN">
                  <a:solidFill>
                    <a:schemeClr val="tx1"/>
                  </a:solidFill>
                </a:rPr>
                <a:t>01</a:t>
              </a:r>
              <a:r>
                <a:rPr lang="en-US" altLang="zh-CN"/>
                <a:t>01</a:t>
              </a:r>
            </a:p>
          </p:txBody>
        </p:sp>
        <p:sp>
          <p:nvSpPr>
            <p:cNvPr id="28" name="文本框 27"/>
            <p:cNvSpPr txBox="1"/>
            <p:nvPr/>
          </p:nvSpPr>
          <p:spPr>
            <a:xfrm>
              <a:off x="12420" y="8499"/>
              <a:ext cx="1181" cy="628"/>
            </a:xfrm>
            <a:prstGeom prst="rect">
              <a:avLst/>
            </a:prstGeom>
            <a:noFill/>
          </p:spPr>
          <p:txBody>
            <a:bodyPr wrap="square" rtlCol="0">
              <a:spAutoFit/>
            </a:bodyPr>
            <a:lstStyle/>
            <a:p>
              <a:r>
                <a:rPr lang="en-US" altLang="zh-CN">
                  <a:solidFill>
                    <a:schemeClr val="tx1"/>
                  </a:solidFill>
                </a:rPr>
                <a:t>111</a:t>
              </a:r>
              <a:r>
                <a:rPr lang="en-US" altLang="zh-CN"/>
                <a:t>1</a:t>
              </a:r>
            </a:p>
          </p:txBody>
        </p:sp>
        <p:sp>
          <p:nvSpPr>
            <p:cNvPr id="29" name="文本框 28"/>
            <p:cNvSpPr txBox="1"/>
            <p:nvPr/>
          </p:nvSpPr>
          <p:spPr>
            <a:xfrm>
              <a:off x="12453" y="9616"/>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grpSp>
      <mc:AlternateContent xmlns:mc="http://schemas.openxmlformats.org/markup-compatibility/2006" xmlns:a14="http://schemas.microsoft.com/office/drawing/2010/main">
        <mc:Choice Requires="a14">
          <p:sp>
            <p:nvSpPr>
              <p:cNvPr id="7" name="文本框 6"/>
              <p:cNvSpPr txBox="1"/>
              <p:nvPr/>
            </p:nvSpPr>
            <p:spPr>
              <a:xfrm>
                <a:off x="251396" y="3376866"/>
                <a:ext cx="7036435" cy="9156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𝒌</m:t>
                      </m:r>
                      <m:r>
                        <a:rPr lang="en-US" altLang="zh-CN" sz="2800" i="1">
                          <a:latin typeface="Cambria Math" panose="02040503050406030204" charset="0"/>
                          <a:cs typeface="Cambria Math" panose="02040503050406030204" charset="0"/>
                        </a:rPr>
                        <m:t>的桶号=</m:t>
                      </m:r>
                      <m:d>
                        <m:dPr>
                          <m:begChr m:val="{"/>
                          <m:endChr m:val=""/>
                          <m:ctrlPr>
                            <a:rPr lang="en-US" altLang="zh-CN" sz="2800" i="1">
                              <a:latin typeface="Cambria Math" panose="02040503050406030204" pitchFamily="18" charset="0"/>
                              <a:cs typeface="Cambria Math" panose="02040503050406030204" charset="0"/>
                            </a:rPr>
                          </m:ctrlPr>
                        </m:dPr>
                        <m:e>
                          <m:eqArr>
                            <m:eqArrPr>
                              <m:ctrlPr>
                                <a:rPr lang="en-US" altLang="zh-CN" sz="2800" i="1">
                                  <a:latin typeface="Cambria Math" panose="02040503050406030204" pitchFamily="18" charset="0"/>
                                  <a:cs typeface="Cambria Math" panose="02040503050406030204" charset="0"/>
                                </a:rPr>
                              </m:ctrlPr>
                            </m:eqArrPr>
                            <m:e>
                              <m:r>
                                <a:rPr lang="en-US" altLang="zh-CN" sz="2800" i="1">
                                  <a:latin typeface="Cambria Math" panose="02040503050406030204" charset="0"/>
                                  <a:cs typeface="Cambria Math" panose="02040503050406030204" charset="0"/>
                                </a:rPr>
                                <m:t>𝒊</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𝒉𝒂𝒔𝒉</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𝒌</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𝒎𝒐𝒅</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𝟐</m:t>
                              </m:r>
                              <m:r>
                                <a:rPr lang="en-US" altLang="zh-CN" sz="2800" i="1">
                                  <a:latin typeface="Cambria Math" panose="02040503050406030204" charset="0"/>
                                  <a:cs typeface="Cambria Math" panose="02040503050406030204" charset="0"/>
                                </a:rPr>
                                <m:t>𝒎</m:t>
                              </m:r>
                              <m:r>
                                <a:rPr lang="en-US" altLang="zh-CN" sz="2800" i="1">
                                  <a:latin typeface="Cambria Math" panose="02040503050406030204" charset="0"/>
                                  <a:cs typeface="Cambria Math" panose="02040503050406030204" charset="0"/>
                                </a:rPr>
                                <m:t>   </m:t>
                              </m:r>
                              <m:r>
                                <a:rPr lang="en-US" altLang="zh-CN" sz="2800" i="1">
                                  <a:solidFill>
                                    <a:srgbClr val="FF0000"/>
                                  </a:solidFill>
                                  <a:latin typeface="Cambria Math" panose="02040503050406030204" charset="0"/>
                                  <a:cs typeface="Cambria Math" panose="02040503050406030204" charset="0"/>
                                </a:rPr>
                                <m:t>𝒊𝒇</m:t>
                              </m:r>
                              <m:r>
                                <a:rPr lang="en-US" altLang="zh-CN" sz="2800" i="1">
                                  <a:solidFill>
                                    <a:srgbClr val="FF0000"/>
                                  </a:solidFill>
                                  <a:latin typeface="Cambria Math" panose="02040503050406030204" charset="0"/>
                                  <a:cs typeface="Cambria Math" panose="02040503050406030204" charset="0"/>
                                </a:rPr>
                                <m:t> </m:t>
                              </m:r>
                              <m:r>
                                <a:rPr lang="en-US" altLang="zh-CN" sz="2800" i="1">
                                  <a:solidFill>
                                    <a:srgbClr val="FF0000"/>
                                  </a:solidFill>
                                  <a:latin typeface="Cambria Math" panose="02040503050406030204" charset="0"/>
                                  <a:cs typeface="Cambria Math" panose="02040503050406030204" charset="0"/>
                                </a:rPr>
                                <m:t>𝒊</m:t>
                              </m:r>
                              <m:r>
                                <a:rPr lang="en-US" altLang="zh-CN" sz="2800" i="1">
                                  <a:solidFill>
                                    <a:srgbClr val="FF0000"/>
                                  </a:solidFill>
                                  <a:latin typeface="Cambria Math" panose="02040503050406030204" charset="0"/>
                                  <a:cs typeface="Cambria Math" panose="02040503050406030204" charset="0"/>
                                </a:rPr>
                                <m:t>&lt;</m:t>
                              </m:r>
                              <m:r>
                                <a:rPr lang="en-US" altLang="zh-CN" sz="2800" i="1">
                                  <a:solidFill>
                                    <a:srgbClr val="FF0000"/>
                                  </a:solidFill>
                                  <a:latin typeface="Cambria Math" panose="02040503050406030204" charset="0"/>
                                  <a:cs typeface="Cambria Math" panose="02040503050406030204" charset="0"/>
                                </a:rPr>
                                <m:t>𝒏</m:t>
                              </m:r>
                              <m:r>
                                <a:rPr lang="en-US" altLang="zh-CN" sz="2800" i="1">
                                  <a:latin typeface="Cambria Math" panose="02040503050406030204" charset="0"/>
                                  <a:cs typeface="Cambria Math" panose="02040503050406030204" charset="0"/>
                                </a:rPr>
                                <m:t> </m:t>
                              </m:r>
                            </m:e>
                            <m:e>
                              <m:r>
                                <a:rPr lang="en-US" altLang="zh-CN" sz="2800" i="1">
                                  <a:latin typeface="Cambria Math" panose="02040503050406030204" charset="0"/>
                                  <a:cs typeface="Cambria Math" panose="02040503050406030204" charset="0"/>
                                </a:rPr>
                                <m:t>𝒉𝒂𝒔𝒉</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𝒌</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𝒎𝒐𝒅</m:t>
                              </m:r>
                              <m:r>
                                <a:rPr lang="en-US" altLang="zh-CN" sz="2800" i="1">
                                  <a:latin typeface="Cambria Math" panose="02040503050406030204" charset="0"/>
                                  <a:cs typeface="Cambria Math" panose="02040503050406030204" charset="0"/>
                                </a:rPr>
                                <m:t> </m:t>
                              </m:r>
                              <m:r>
                                <a:rPr lang="en-US" altLang="zh-CN" sz="2800" i="1">
                                  <a:latin typeface="Cambria Math" panose="02040503050406030204" charset="0"/>
                                  <a:cs typeface="Cambria Math" panose="02040503050406030204" charset="0"/>
                                </a:rPr>
                                <m:t>𝒎</m:t>
                              </m:r>
                              <m:r>
                                <a:rPr lang="en-US" altLang="zh-CN" sz="2800" i="1">
                                  <a:latin typeface="Cambria Math" panose="02040503050406030204" charset="0"/>
                                  <a:cs typeface="Cambria Math" panose="02040503050406030204" charset="0"/>
                                </a:rPr>
                                <m:t>     </m:t>
                              </m:r>
                              <m:r>
                                <a:rPr lang="en-US" altLang="zh-CN" sz="2800" i="1">
                                  <a:solidFill>
                                    <a:srgbClr val="FF0000"/>
                                  </a:solidFill>
                                  <a:latin typeface="Cambria Math" panose="02040503050406030204" charset="0"/>
                                  <a:cs typeface="Cambria Math" panose="02040503050406030204" charset="0"/>
                                </a:rPr>
                                <m:t>𝑶𝒕𝒉𝒆𝒓𝒘𝒊𝒔𝒆</m:t>
                              </m:r>
                            </m:e>
                          </m:eqArr>
                        </m:e>
                      </m:d>
                    </m:oMath>
                  </m:oMathPara>
                </a14:m>
                <a:endParaRPr lang="zh-CN" altLang="en-US" sz="2800"/>
              </a:p>
            </p:txBody>
          </p:sp>
        </mc:Choice>
        <mc:Fallback xmlns="">
          <p:sp>
            <p:nvSpPr>
              <p:cNvPr id="7" name="文本框 6"/>
              <p:cNvSpPr txBox="1">
                <a:spLocks noRot="1" noChangeAspect="1" noMove="1" noResize="1" noEditPoints="1" noAdjustHandles="1" noChangeArrowheads="1" noChangeShapeType="1" noTextEdit="1"/>
              </p:cNvSpPr>
              <p:nvPr/>
            </p:nvSpPr>
            <p:spPr>
              <a:xfrm>
                <a:off x="251396" y="3376866"/>
                <a:ext cx="7036435" cy="915670"/>
              </a:xfrm>
              <a:prstGeom prst="rect">
                <a:avLst/>
              </a:prstGeom>
              <a:blipFill rotWithShape="1">
                <a:blip r:embed="rId3"/>
                <a:stretch>
                  <a:fillRect l="-8" t="-62" r="-100" b="62"/>
                </a:stretch>
              </a:blipFill>
            </p:spPr>
            <p:txBody>
              <a:bodyPr/>
              <a:lstStyle/>
              <a:p>
                <a:r>
                  <a:rPr lang="zh-CN" altLang="en-US">
                    <a:noFill/>
                  </a:rPr>
                  <a:t> </a:t>
                </a:r>
              </a:p>
            </p:txBody>
          </p:sp>
        </mc:Fallback>
      </mc:AlternateContent>
      <p:sp>
        <p:nvSpPr>
          <p:cNvPr id="9" name="文本框 8"/>
          <p:cNvSpPr txBox="1"/>
          <p:nvPr/>
        </p:nvSpPr>
        <p:spPr>
          <a:xfrm>
            <a:off x="2741930" y="4796790"/>
            <a:ext cx="2654935" cy="429895"/>
          </a:xfrm>
          <a:prstGeom prst="rect">
            <a:avLst/>
          </a:prstGeom>
          <a:noFill/>
        </p:spPr>
        <p:txBody>
          <a:bodyPr wrap="square" rtlCol="0">
            <a:spAutoFit/>
          </a:bodyPr>
          <a:lstStyle/>
          <a:p>
            <a:r>
              <a:rPr lang="en-US" altLang="zh-CN" sz="2200"/>
              <a:t>n=3, b=2, </a:t>
            </a:r>
            <a:r>
              <a:rPr lang="en-US" altLang="zh-CN" sz="2200">
                <a:latin typeface="Arial" panose="020B0604020202020204" pitchFamily="34" charset="0"/>
                <a:cs typeface="Arial" panose="020B0604020202020204" pitchFamily="34" charset="0"/>
              </a:rPr>
              <a:t>θ=0.85</a:t>
            </a:r>
          </a:p>
        </p:txBody>
      </p:sp>
      <p:sp>
        <p:nvSpPr>
          <p:cNvPr id="11" name="下箭头 10"/>
          <p:cNvSpPr/>
          <p:nvPr/>
        </p:nvSpPr>
        <p:spPr>
          <a:xfrm>
            <a:off x="3707765" y="5372735"/>
            <a:ext cx="360045" cy="504190"/>
          </a:xfrm>
          <a:prstGeom prst="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504565" y="5983605"/>
            <a:ext cx="715010" cy="429895"/>
          </a:xfrm>
          <a:prstGeom prst="rect">
            <a:avLst/>
          </a:prstGeom>
          <a:noFill/>
        </p:spPr>
        <p:txBody>
          <a:bodyPr wrap="none" rtlCol="0">
            <a:spAutoFit/>
          </a:bodyPr>
          <a:lstStyle/>
          <a:p>
            <a:r>
              <a:rPr lang="en-US" altLang="zh-CN" sz="2200">
                <a:solidFill>
                  <a:srgbClr val="FF0000"/>
                </a:solidFill>
              </a:rPr>
              <a:t>m=2</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0795" y="1169670"/>
            <a:ext cx="9079865" cy="22987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插入记录</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计算所述桶号</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判断</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记录总数是否超过</a:t>
            </a:r>
            <a:r>
              <a:rPr lang="en-US" altLang="zh-CN" noProof="0" dirty="0">
                <a:ln>
                  <a:noFill/>
                </a:ln>
                <a:solidFill>
                  <a:srgbClr val="2929FF"/>
                </a:solidFill>
                <a:uLnTx/>
                <a:uFillTx/>
                <a:latin typeface="华文新魏" panose="02010800040101010101" pitchFamily="2" charset="-122"/>
                <a:ea typeface="华文新魏" panose="02010800040101010101" pitchFamily="2" charset="-122"/>
                <a:cs typeface="+mn-cs"/>
                <a:sym typeface="+mn-ea"/>
              </a:rPr>
              <a:t>nb</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θ</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lang="zh-CN" altLang="en-US"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不超过，直接插入</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 </a:t>
            </a:r>
            <a:r>
              <a:rPr lang="zh-CN" altLang="en-US"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超过，桶数增加</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1</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nvGrpSpPr>
          <p:cNvPr id="8" name="组合 7"/>
          <p:cNvGrpSpPr/>
          <p:nvPr/>
        </p:nvGrpSpPr>
        <p:grpSpPr>
          <a:xfrm>
            <a:off x="467995" y="3337560"/>
            <a:ext cx="2329180" cy="2856865"/>
            <a:chOff x="10046" y="6251"/>
            <a:chExt cx="3668" cy="4499"/>
          </a:xfrm>
        </p:grpSpPr>
        <p:sp>
          <p:nvSpPr>
            <p:cNvPr id="10" name="矩形 9"/>
            <p:cNvSpPr/>
            <p:nvPr/>
          </p:nvSpPr>
          <p:spPr>
            <a:xfrm>
              <a:off x="10130" y="7206"/>
              <a:ext cx="835"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0128" y="782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128" y="845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349" y="630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5" name="矩形 14"/>
            <p:cNvSpPr/>
            <p:nvPr/>
          </p:nvSpPr>
          <p:spPr>
            <a:xfrm>
              <a:off x="12349" y="7960"/>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16" name="矩形 15"/>
            <p:cNvSpPr/>
            <p:nvPr/>
          </p:nvSpPr>
          <p:spPr>
            <a:xfrm>
              <a:off x="12338" y="9616"/>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17" name="直接连接符 16"/>
            <p:cNvCxnSpPr>
              <a:endCxn id="14" idx="3"/>
            </p:cNvCxnSpPr>
            <p:nvPr/>
          </p:nvCxnSpPr>
          <p:spPr>
            <a:xfrm>
              <a:off x="12337" y="687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347" y="8527"/>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2347" y="10183"/>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084" y="7250"/>
              <a:ext cx="803" cy="628"/>
            </a:xfrm>
            <a:prstGeom prst="rect">
              <a:avLst/>
            </a:prstGeom>
            <a:noFill/>
          </p:spPr>
          <p:txBody>
            <a:bodyPr wrap="square" rtlCol="0">
              <a:spAutoFit/>
            </a:bodyPr>
            <a:lstStyle/>
            <a:p>
              <a:r>
                <a:rPr lang="en-US" altLang="zh-CN"/>
                <a:t>00</a:t>
              </a:r>
            </a:p>
          </p:txBody>
        </p:sp>
        <p:sp>
          <p:nvSpPr>
            <p:cNvPr id="21" name="文本框 20"/>
            <p:cNvSpPr txBox="1"/>
            <p:nvPr/>
          </p:nvSpPr>
          <p:spPr>
            <a:xfrm>
              <a:off x="10065" y="7902"/>
              <a:ext cx="808" cy="628"/>
            </a:xfrm>
            <a:prstGeom prst="rect">
              <a:avLst/>
            </a:prstGeom>
            <a:noFill/>
          </p:spPr>
          <p:txBody>
            <a:bodyPr wrap="square" rtlCol="0">
              <a:spAutoFit/>
            </a:bodyPr>
            <a:lstStyle/>
            <a:p>
              <a:r>
                <a:rPr lang="en-US" altLang="zh-CN"/>
                <a:t>01</a:t>
              </a:r>
            </a:p>
          </p:txBody>
        </p:sp>
        <p:sp>
          <p:nvSpPr>
            <p:cNvPr id="22" name="文本框 21"/>
            <p:cNvSpPr txBox="1"/>
            <p:nvPr/>
          </p:nvSpPr>
          <p:spPr>
            <a:xfrm>
              <a:off x="10046" y="8554"/>
              <a:ext cx="751" cy="628"/>
            </a:xfrm>
            <a:prstGeom prst="rect">
              <a:avLst/>
            </a:prstGeom>
            <a:noFill/>
          </p:spPr>
          <p:txBody>
            <a:bodyPr wrap="square" rtlCol="0">
              <a:spAutoFit/>
            </a:bodyPr>
            <a:lstStyle/>
            <a:p>
              <a:r>
                <a:rPr lang="en-US" altLang="zh-CN"/>
                <a:t>10</a:t>
              </a:r>
            </a:p>
          </p:txBody>
        </p:sp>
        <p:cxnSp>
          <p:nvCxnSpPr>
            <p:cNvPr id="23" name="直接箭头连接符 22"/>
            <p:cNvCxnSpPr>
              <a:endCxn id="14" idx="1"/>
            </p:cNvCxnSpPr>
            <p:nvPr/>
          </p:nvCxnSpPr>
          <p:spPr>
            <a:xfrm flipV="1">
              <a:off x="10715" y="6871"/>
              <a:ext cx="163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5" idx="1"/>
            </p:cNvCxnSpPr>
            <p:nvPr/>
          </p:nvCxnSpPr>
          <p:spPr>
            <a:xfrm>
              <a:off x="10715" y="8119"/>
              <a:ext cx="1634" cy="4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2" idx="3"/>
              <a:endCxn id="16" idx="1"/>
            </p:cNvCxnSpPr>
            <p:nvPr/>
          </p:nvCxnSpPr>
          <p:spPr>
            <a:xfrm>
              <a:off x="10797" y="8868"/>
              <a:ext cx="1541" cy="131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2424" y="625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27" name="文本框 26"/>
            <p:cNvSpPr txBox="1"/>
            <p:nvPr/>
          </p:nvSpPr>
          <p:spPr>
            <a:xfrm>
              <a:off x="12439" y="7960"/>
              <a:ext cx="1244" cy="628"/>
            </a:xfrm>
            <a:prstGeom prst="rect">
              <a:avLst/>
            </a:prstGeom>
            <a:noFill/>
          </p:spPr>
          <p:txBody>
            <a:bodyPr wrap="square" rtlCol="0">
              <a:spAutoFit/>
            </a:bodyPr>
            <a:lstStyle/>
            <a:p>
              <a:r>
                <a:rPr lang="en-US" altLang="zh-CN">
                  <a:solidFill>
                    <a:schemeClr val="tx1"/>
                  </a:solidFill>
                </a:rPr>
                <a:t>01</a:t>
              </a:r>
              <a:r>
                <a:rPr lang="en-US" altLang="zh-CN"/>
                <a:t>01</a:t>
              </a:r>
            </a:p>
          </p:txBody>
        </p:sp>
        <p:sp>
          <p:nvSpPr>
            <p:cNvPr id="28" name="文本框 27"/>
            <p:cNvSpPr txBox="1"/>
            <p:nvPr/>
          </p:nvSpPr>
          <p:spPr>
            <a:xfrm>
              <a:off x="12420" y="8499"/>
              <a:ext cx="1181" cy="628"/>
            </a:xfrm>
            <a:prstGeom prst="rect">
              <a:avLst/>
            </a:prstGeom>
            <a:noFill/>
          </p:spPr>
          <p:txBody>
            <a:bodyPr wrap="square" rtlCol="0">
              <a:spAutoFit/>
            </a:bodyPr>
            <a:lstStyle/>
            <a:p>
              <a:r>
                <a:rPr lang="en-US" altLang="zh-CN">
                  <a:solidFill>
                    <a:schemeClr val="tx1"/>
                  </a:solidFill>
                </a:rPr>
                <a:t>111</a:t>
              </a:r>
              <a:r>
                <a:rPr lang="en-US" altLang="zh-CN"/>
                <a:t>1</a:t>
              </a:r>
            </a:p>
          </p:txBody>
        </p:sp>
        <p:sp>
          <p:nvSpPr>
            <p:cNvPr id="29" name="文本框 28"/>
            <p:cNvSpPr txBox="1"/>
            <p:nvPr/>
          </p:nvSpPr>
          <p:spPr>
            <a:xfrm>
              <a:off x="12453" y="9616"/>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grpSp>
      <p:sp>
        <p:nvSpPr>
          <p:cNvPr id="9" name="文本框 8"/>
          <p:cNvSpPr txBox="1"/>
          <p:nvPr/>
        </p:nvSpPr>
        <p:spPr>
          <a:xfrm>
            <a:off x="2987675" y="3869690"/>
            <a:ext cx="2654935" cy="768350"/>
          </a:xfrm>
          <a:prstGeom prst="rect">
            <a:avLst/>
          </a:prstGeom>
          <a:noFill/>
        </p:spPr>
        <p:txBody>
          <a:bodyPr wrap="square" rtlCol="0">
            <a:spAutoFit/>
          </a:bodyPr>
          <a:lstStyle/>
          <a:p>
            <a:r>
              <a:rPr lang="zh-CN" altLang="en-US" sz="2200">
                <a:latin typeface="Arial" panose="020B0604020202020204" pitchFamily="34" charset="0"/>
                <a:cs typeface="Arial" panose="020B0604020202020204" pitchFamily="34" charset="0"/>
              </a:rPr>
              <a:t>插入</a:t>
            </a:r>
            <a:r>
              <a:rPr lang="en-US" altLang="zh-CN" sz="2200">
                <a:latin typeface="Arial" panose="020B0604020202020204" pitchFamily="34" charset="0"/>
                <a:cs typeface="Arial" panose="020B0604020202020204" pitchFamily="34" charset="0"/>
              </a:rPr>
              <a:t>k</a:t>
            </a:r>
            <a:r>
              <a:rPr lang="en-US" altLang="zh-CN" sz="2200" baseline="-25000">
                <a:latin typeface="Arial" panose="020B0604020202020204" pitchFamily="34" charset="0"/>
                <a:cs typeface="Arial" panose="020B0604020202020204" pitchFamily="34" charset="0"/>
              </a:rPr>
              <a:t>1</a:t>
            </a:r>
            <a:r>
              <a:rPr lang="en-US" altLang="zh-CN" sz="2200">
                <a:latin typeface="Arial" panose="020B0604020202020204" pitchFamily="34" charset="0"/>
                <a:cs typeface="Arial" panose="020B0604020202020204" pitchFamily="34" charset="0"/>
              </a:rPr>
              <a:t>, hash(</a:t>
            </a:r>
            <a:r>
              <a:rPr lang="en-US" altLang="zh-CN" sz="2200">
                <a:latin typeface="Arial" panose="020B0604020202020204" pitchFamily="34" charset="0"/>
                <a:cs typeface="Arial" panose="020B0604020202020204" pitchFamily="34" charset="0"/>
                <a:sym typeface="+mn-ea"/>
              </a:rPr>
              <a:t>k</a:t>
            </a:r>
            <a:r>
              <a:rPr lang="en-US" altLang="zh-CN" sz="2200" baseline="-25000">
                <a:latin typeface="Arial" panose="020B0604020202020204" pitchFamily="34" charset="0"/>
                <a:cs typeface="Arial" panose="020B0604020202020204" pitchFamily="34" charset="0"/>
                <a:sym typeface="+mn-ea"/>
              </a:rPr>
              <a:t>1</a:t>
            </a:r>
            <a:r>
              <a:rPr lang="en-US" altLang="zh-CN" sz="2200">
                <a:latin typeface="Arial" panose="020B0604020202020204" pitchFamily="34" charset="0"/>
                <a:cs typeface="Arial" panose="020B0604020202020204" pitchFamily="34" charset="0"/>
              </a:rPr>
              <a:t>)=0001</a:t>
            </a:r>
          </a:p>
        </p:txBody>
      </p:sp>
      <p:sp>
        <p:nvSpPr>
          <p:cNvPr id="11" name="下箭头 10"/>
          <p:cNvSpPr/>
          <p:nvPr/>
        </p:nvSpPr>
        <p:spPr>
          <a:xfrm rot="16200000">
            <a:off x="3956685" y="3683000"/>
            <a:ext cx="360045" cy="2155190"/>
          </a:xfrm>
          <a:prstGeom prst="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3491230" y="4940935"/>
            <a:ext cx="1041400" cy="1106805"/>
          </a:xfrm>
          <a:prstGeom prst="rect">
            <a:avLst/>
          </a:prstGeom>
          <a:noFill/>
        </p:spPr>
        <p:txBody>
          <a:bodyPr wrap="none" rtlCol="0">
            <a:spAutoFit/>
          </a:bodyPr>
          <a:lstStyle/>
          <a:p>
            <a:r>
              <a:rPr lang="en-US" altLang="zh-CN" sz="2200"/>
              <a:t>n=3</a:t>
            </a:r>
          </a:p>
          <a:p>
            <a:r>
              <a:rPr lang="en-US" altLang="zh-CN" sz="2200"/>
              <a:t>b=2</a:t>
            </a:r>
          </a:p>
          <a:p>
            <a:r>
              <a:rPr lang="en-US" altLang="zh-CN" sz="2200">
                <a:latin typeface="Arial" panose="020B0604020202020204" pitchFamily="34" charset="0"/>
                <a:cs typeface="Arial" panose="020B0604020202020204" pitchFamily="34" charset="0"/>
              </a:rPr>
              <a:t>θ=0.85</a:t>
            </a:r>
          </a:p>
        </p:txBody>
      </p:sp>
      <p:grpSp>
        <p:nvGrpSpPr>
          <p:cNvPr id="7" name="组合 6"/>
          <p:cNvGrpSpPr/>
          <p:nvPr/>
        </p:nvGrpSpPr>
        <p:grpSpPr>
          <a:xfrm>
            <a:off x="5330825" y="3392805"/>
            <a:ext cx="3479800" cy="2856230"/>
            <a:chOff x="8395" y="5343"/>
            <a:chExt cx="5480" cy="4498"/>
          </a:xfrm>
        </p:grpSpPr>
        <p:grpSp>
          <p:nvGrpSpPr>
            <p:cNvPr id="30" name="组合 29"/>
            <p:cNvGrpSpPr/>
            <p:nvPr/>
          </p:nvGrpSpPr>
          <p:grpSpPr>
            <a:xfrm>
              <a:off x="8395" y="5343"/>
              <a:ext cx="5476" cy="4499"/>
              <a:chOff x="10046" y="6251"/>
              <a:chExt cx="5476" cy="4499"/>
            </a:xfrm>
          </p:grpSpPr>
          <p:sp>
            <p:nvSpPr>
              <p:cNvPr id="32" name="矩形 31"/>
              <p:cNvSpPr/>
              <p:nvPr/>
            </p:nvSpPr>
            <p:spPr>
              <a:xfrm>
                <a:off x="10130" y="7206"/>
                <a:ext cx="835"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0128" y="782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128" y="845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2349" y="630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36" name="矩形 35"/>
              <p:cNvSpPr/>
              <p:nvPr/>
            </p:nvSpPr>
            <p:spPr>
              <a:xfrm>
                <a:off x="12349" y="7960"/>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37" name="矩形 36"/>
              <p:cNvSpPr/>
              <p:nvPr/>
            </p:nvSpPr>
            <p:spPr>
              <a:xfrm>
                <a:off x="12338" y="9616"/>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38" name="直接连接符 37"/>
              <p:cNvCxnSpPr>
                <a:endCxn id="35" idx="3"/>
              </p:cNvCxnSpPr>
              <p:nvPr/>
            </p:nvCxnSpPr>
            <p:spPr>
              <a:xfrm>
                <a:off x="12337" y="687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347" y="8527"/>
                <a:ext cx="1901" cy="0"/>
              </a:xfrm>
              <a:prstGeom prst="line">
                <a:avLst/>
              </a:prstGeom>
              <a:ln w="28575">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2347" y="10183"/>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0084" y="7250"/>
                <a:ext cx="803" cy="628"/>
              </a:xfrm>
              <a:prstGeom prst="rect">
                <a:avLst/>
              </a:prstGeom>
              <a:noFill/>
            </p:spPr>
            <p:txBody>
              <a:bodyPr wrap="square" rtlCol="0">
                <a:spAutoFit/>
              </a:bodyPr>
              <a:lstStyle/>
              <a:p>
                <a:r>
                  <a:rPr lang="en-US" altLang="zh-CN"/>
                  <a:t>00</a:t>
                </a:r>
              </a:p>
            </p:txBody>
          </p:sp>
          <p:sp>
            <p:nvSpPr>
              <p:cNvPr id="42" name="文本框 41"/>
              <p:cNvSpPr txBox="1"/>
              <p:nvPr/>
            </p:nvSpPr>
            <p:spPr>
              <a:xfrm>
                <a:off x="10065" y="7902"/>
                <a:ext cx="808" cy="628"/>
              </a:xfrm>
              <a:prstGeom prst="rect">
                <a:avLst/>
              </a:prstGeom>
              <a:noFill/>
            </p:spPr>
            <p:txBody>
              <a:bodyPr wrap="square" rtlCol="0">
                <a:spAutoFit/>
              </a:bodyPr>
              <a:lstStyle/>
              <a:p>
                <a:r>
                  <a:rPr lang="en-US" altLang="zh-CN">
                    <a:solidFill>
                      <a:srgbClr val="C00000"/>
                    </a:solidFill>
                  </a:rPr>
                  <a:t>01</a:t>
                </a:r>
              </a:p>
            </p:txBody>
          </p:sp>
          <p:sp>
            <p:nvSpPr>
              <p:cNvPr id="43" name="文本框 42"/>
              <p:cNvSpPr txBox="1"/>
              <p:nvPr/>
            </p:nvSpPr>
            <p:spPr>
              <a:xfrm>
                <a:off x="10046" y="8554"/>
                <a:ext cx="751" cy="628"/>
              </a:xfrm>
              <a:prstGeom prst="rect">
                <a:avLst/>
              </a:prstGeom>
              <a:noFill/>
            </p:spPr>
            <p:txBody>
              <a:bodyPr wrap="square" rtlCol="0">
                <a:spAutoFit/>
              </a:bodyPr>
              <a:lstStyle/>
              <a:p>
                <a:r>
                  <a:rPr lang="en-US" altLang="zh-CN"/>
                  <a:t>10</a:t>
                </a:r>
              </a:p>
            </p:txBody>
          </p:sp>
          <p:cxnSp>
            <p:nvCxnSpPr>
              <p:cNvPr id="44" name="直接箭头连接符 43"/>
              <p:cNvCxnSpPr>
                <a:endCxn id="35" idx="1"/>
              </p:cNvCxnSpPr>
              <p:nvPr/>
            </p:nvCxnSpPr>
            <p:spPr>
              <a:xfrm flipV="1">
                <a:off x="10715" y="6871"/>
                <a:ext cx="163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36" idx="1"/>
              </p:cNvCxnSpPr>
              <p:nvPr/>
            </p:nvCxnSpPr>
            <p:spPr>
              <a:xfrm>
                <a:off x="10715" y="8119"/>
                <a:ext cx="1634" cy="4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3"/>
                <a:endCxn id="37" idx="1"/>
              </p:cNvCxnSpPr>
              <p:nvPr/>
            </p:nvCxnSpPr>
            <p:spPr>
              <a:xfrm>
                <a:off x="10797" y="8868"/>
                <a:ext cx="1541" cy="131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12424" y="625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48" name="文本框 47"/>
              <p:cNvSpPr txBox="1"/>
              <p:nvPr/>
            </p:nvSpPr>
            <p:spPr>
              <a:xfrm>
                <a:off x="12439" y="8525"/>
                <a:ext cx="1244" cy="628"/>
              </a:xfrm>
              <a:prstGeom prst="rect">
                <a:avLst/>
              </a:prstGeom>
              <a:noFill/>
            </p:spPr>
            <p:txBody>
              <a:bodyPr wrap="square" rtlCol="0">
                <a:spAutoFit/>
              </a:bodyPr>
              <a:lstStyle/>
              <a:p>
                <a:r>
                  <a:rPr lang="en-US" altLang="zh-CN">
                    <a:solidFill>
                      <a:schemeClr val="tx1"/>
                    </a:solidFill>
                  </a:rPr>
                  <a:t>01</a:t>
                </a:r>
                <a:r>
                  <a:rPr lang="en-US" altLang="zh-CN"/>
                  <a:t>01</a:t>
                </a:r>
              </a:p>
            </p:txBody>
          </p:sp>
          <p:sp>
            <p:nvSpPr>
              <p:cNvPr id="49" name="文本框 48"/>
              <p:cNvSpPr txBox="1"/>
              <p:nvPr/>
            </p:nvSpPr>
            <p:spPr>
              <a:xfrm>
                <a:off x="14341" y="8160"/>
                <a:ext cx="1181" cy="628"/>
              </a:xfrm>
              <a:prstGeom prst="rect">
                <a:avLst/>
              </a:prstGeom>
              <a:noFill/>
            </p:spPr>
            <p:txBody>
              <a:bodyPr wrap="square" rtlCol="0">
                <a:spAutoFit/>
              </a:bodyPr>
              <a:lstStyle/>
              <a:p>
                <a:r>
                  <a:rPr lang="en-US" altLang="zh-CN">
                    <a:solidFill>
                      <a:schemeClr val="tx1"/>
                    </a:solidFill>
                  </a:rPr>
                  <a:t>111</a:t>
                </a:r>
                <a:r>
                  <a:rPr lang="en-US" altLang="zh-CN"/>
                  <a:t>1</a:t>
                </a:r>
              </a:p>
            </p:txBody>
          </p:sp>
          <p:sp>
            <p:nvSpPr>
              <p:cNvPr id="50" name="文本框 49"/>
              <p:cNvSpPr txBox="1"/>
              <p:nvPr/>
            </p:nvSpPr>
            <p:spPr>
              <a:xfrm>
                <a:off x="12453" y="9616"/>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grpSp>
        <p:sp>
          <p:nvSpPr>
            <p:cNvPr id="52" name="矩形 51"/>
            <p:cNvSpPr/>
            <p:nvPr/>
          </p:nvSpPr>
          <p:spPr>
            <a:xfrm>
              <a:off x="12577" y="7328"/>
              <a:ext cx="1298" cy="54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55" name="文本框 54"/>
            <p:cNvSpPr txBox="1"/>
            <p:nvPr/>
          </p:nvSpPr>
          <p:spPr>
            <a:xfrm>
              <a:off x="10762" y="7026"/>
              <a:ext cx="1244" cy="628"/>
            </a:xfrm>
            <a:prstGeom prst="rect">
              <a:avLst/>
            </a:prstGeom>
            <a:noFill/>
          </p:spPr>
          <p:txBody>
            <a:bodyPr wrap="square" rtlCol="0">
              <a:spAutoFit/>
            </a:bodyPr>
            <a:lstStyle/>
            <a:p>
              <a:r>
                <a:rPr lang="en-US" altLang="zh-CN">
                  <a:solidFill>
                    <a:schemeClr val="tx1"/>
                  </a:solidFill>
                </a:rPr>
                <a:t>00</a:t>
              </a:r>
              <a:r>
                <a:rPr lang="en-US" altLang="zh-CN"/>
                <a:t>01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线性</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Hash</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方法</a:t>
            </a:r>
          </a:p>
        </p:txBody>
      </p:sp>
      <p:sp>
        <p:nvSpPr>
          <p:cNvPr id="3" name="内容占位符 2"/>
          <p:cNvSpPr>
            <a:spLocks noGrp="1"/>
          </p:cNvSpPr>
          <p:nvPr>
            <p:ph idx="1"/>
          </p:nvPr>
        </p:nvSpPr>
        <p:spPr>
          <a:xfrm>
            <a:off x="10795" y="1169670"/>
            <a:ext cx="9079865" cy="22987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Char char="l"/>
              <a:defRPr/>
            </a:pP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插入记录</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k</a:t>
            </a:r>
            <a:r>
              <a:rPr kumimoji="0" lang="en-US" altLang="zh-CN" sz="3200" b="1" i="0" u="none" strike="noStrike" kern="0" cap="none" spc="0" normalizeH="0" baseline="-2500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2</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 hash(k</a:t>
            </a:r>
            <a:r>
              <a:rPr kumimoji="0" lang="en-US" altLang="zh-CN" sz="3200" b="1" i="0" u="none" strike="noStrike" kern="0" cap="none" spc="0" normalizeH="0" baseline="-2500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2</a:t>
            </a: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)=0111</a:t>
            </a:r>
            <a:endPar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计算所述桶号</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判断</a:t>
            </a:r>
            <a:r>
              <a:rPr kumimoji="0" lang="en-US" altLang="zh-CN"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Hash</a:t>
            </a:r>
            <a:r>
              <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记录总数是否超过</a:t>
            </a:r>
            <a:r>
              <a:rPr lang="en-US" altLang="zh-CN" noProof="0" dirty="0">
                <a:ln>
                  <a:noFill/>
                </a:ln>
                <a:solidFill>
                  <a:srgbClr val="2929FF"/>
                </a:solidFill>
                <a:uLnTx/>
                <a:uFillTx/>
                <a:latin typeface="华文新魏" panose="02010800040101010101" pitchFamily="2" charset="-122"/>
                <a:ea typeface="华文新魏" panose="02010800040101010101" pitchFamily="2" charset="-122"/>
                <a:cs typeface="+mn-cs"/>
                <a:sym typeface="+mn-ea"/>
              </a:rPr>
              <a:t>nb</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θ</a:t>
            </a:r>
          </a:p>
          <a:p>
            <a:pPr marR="0" lvl="1" algn="l" defTabSz="914400" rtl="0" eaLnBrk="0" fontAlgn="base" latinLnBrk="0" hangingPunct="0">
              <a:lnSpc>
                <a:spcPct val="100000"/>
              </a:lnSpc>
              <a:spcBef>
                <a:spcPct val="20000"/>
              </a:spcBef>
              <a:spcAft>
                <a:spcPct val="0"/>
              </a:spcAft>
              <a:buClr>
                <a:srgbClr val="2929FF"/>
              </a:buClr>
              <a:buSzPct val="75000"/>
              <a:buFont typeface="Wingdings" panose="05000000000000000000" charset="0"/>
              <a:buChar char="Ø"/>
              <a:defRPr/>
            </a:pPr>
            <a:r>
              <a:rPr lang="zh-CN" altLang="en-US"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不超过，直接插入</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 </a:t>
            </a:r>
            <a:r>
              <a:rPr lang="zh-CN" altLang="en-US"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超过，桶数增加</a:t>
            </a:r>
            <a:r>
              <a:rPr lang="en-US" altLang="zh-CN" noProof="0" dirty="0">
                <a:ln>
                  <a:noFill/>
                </a:ln>
                <a:solidFill>
                  <a:srgbClr val="2929FF"/>
                </a:solidFill>
                <a:uLnTx/>
                <a:uFillTx/>
                <a:latin typeface="Arial" panose="020B0604020202020204" pitchFamily="34" charset="0"/>
                <a:ea typeface="华文新魏" panose="02010800040101010101" pitchFamily="2" charset="-122"/>
                <a:cs typeface="Arial" panose="020B0604020202020204" pitchFamily="34" charset="0"/>
                <a:sym typeface="+mn-ea"/>
              </a:rPr>
              <a:t>1</a:t>
            </a:r>
            <a:endParaRPr kumimoji="0" lang="zh-CN" altLang="en-US" sz="2800" b="1" i="0" u="none" strike="noStrike" kern="0" cap="none" spc="0" normalizeH="0" baseline="0" noProof="0" dirty="0">
              <a:ln>
                <a:noFill/>
              </a:ln>
              <a:solidFill>
                <a:srgbClr val="2929FF"/>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rgbClr val="2929FF"/>
              </a:solidFill>
              <a:effectLst>
                <a:outerShdw blurRad="38100" dist="38100" dir="2700000" algn="tl">
                  <a:srgbClr val="C0C0C0"/>
                </a:outerShdw>
              </a:effectLst>
              <a:uLnTx/>
              <a:uFillTx/>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a:xfrm>
            <a:off x="8672195" y="6608445"/>
            <a:ext cx="381000" cy="228600"/>
          </a:xfrm>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6A59E0-552D-4968-BA62-7074C122E01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9" name="文本框 8"/>
          <p:cNvSpPr txBox="1"/>
          <p:nvPr/>
        </p:nvSpPr>
        <p:spPr>
          <a:xfrm>
            <a:off x="3920490" y="3726180"/>
            <a:ext cx="2654935" cy="768350"/>
          </a:xfrm>
          <a:prstGeom prst="rect">
            <a:avLst/>
          </a:prstGeom>
          <a:noFill/>
        </p:spPr>
        <p:txBody>
          <a:bodyPr wrap="square" rtlCol="0">
            <a:spAutoFit/>
          </a:bodyPr>
          <a:lstStyle/>
          <a:p>
            <a:r>
              <a:rPr lang="zh-CN" altLang="en-US" sz="2200">
                <a:latin typeface="Arial" panose="020B0604020202020204" pitchFamily="34" charset="0"/>
                <a:cs typeface="Arial" panose="020B0604020202020204" pitchFamily="34" charset="0"/>
              </a:rPr>
              <a:t>插入</a:t>
            </a:r>
            <a:r>
              <a:rPr lang="en-US" altLang="zh-CN" sz="2200">
                <a:latin typeface="Arial" panose="020B0604020202020204" pitchFamily="34" charset="0"/>
                <a:cs typeface="Arial" panose="020B0604020202020204" pitchFamily="34" charset="0"/>
              </a:rPr>
              <a:t>k</a:t>
            </a:r>
            <a:r>
              <a:rPr lang="en-US" altLang="zh-CN" sz="2200" baseline="-25000">
                <a:latin typeface="Arial" panose="020B0604020202020204" pitchFamily="34" charset="0"/>
                <a:cs typeface="Arial" panose="020B0604020202020204" pitchFamily="34" charset="0"/>
              </a:rPr>
              <a:t>1</a:t>
            </a:r>
            <a:r>
              <a:rPr lang="en-US" altLang="zh-CN" sz="2200">
                <a:latin typeface="Arial" panose="020B0604020202020204" pitchFamily="34" charset="0"/>
                <a:cs typeface="Arial" panose="020B0604020202020204" pitchFamily="34" charset="0"/>
              </a:rPr>
              <a:t>, hash(</a:t>
            </a:r>
            <a:r>
              <a:rPr lang="en-US" altLang="zh-CN" sz="2200">
                <a:latin typeface="Arial" panose="020B0604020202020204" pitchFamily="34" charset="0"/>
                <a:cs typeface="Arial" panose="020B0604020202020204" pitchFamily="34" charset="0"/>
                <a:sym typeface="+mn-ea"/>
              </a:rPr>
              <a:t>k</a:t>
            </a:r>
            <a:r>
              <a:rPr lang="en-US" altLang="zh-CN" sz="2200" baseline="-25000">
                <a:latin typeface="Arial" panose="020B0604020202020204" pitchFamily="34" charset="0"/>
                <a:cs typeface="Arial" panose="020B0604020202020204" pitchFamily="34" charset="0"/>
                <a:sym typeface="+mn-ea"/>
              </a:rPr>
              <a:t>1</a:t>
            </a:r>
            <a:r>
              <a:rPr lang="en-US" altLang="zh-CN" sz="2200">
                <a:latin typeface="Arial" panose="020B0604020202020204" pitchFamily="34" charset="0"/>
                <a:cs typeface="Arial" panose="020B0604020202020204" pitchFamily="34" charset="0"/>
              </a:rPr>
              <a:t>)=0111</a:t>
            </a:r>
          </a:p>
        </p:txBody>
      </p:sp>
      <p:sp>
        <p:nvSpPr>
          <p:cNvPr id="11" name="下箭头 10"/>
          <p:cNvSpPr/>
          <p:nvPr/>
        </p:nvSpPr>
        <p:spPr>
          <a:xfrm rot="16200000">
            <a:off x="4820920" y="3683000"/>
            <a:ext cx="360045" cy="2155190"/>
          </a:xfrm>
          <a:prstGeom prst="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356100" y="4869180"/>
            <a:ext cx="1041400" cy="768350"/>
          </a:xfrm>
          <a:prstGeom prst="rect">
            <a:avLst/>
          </a:prstGeom>
          <a:noFill/>
        </p:spPr>
        <p:txBody>
          <a:bodyPr wrap="none" rtlCol="0">
            <a:spAutoFit/>
          </a:bodyPr>
          <a:lstStyle/>
          <a:p>
            <a:r>
              <a:rPr lang="en-US" altLang="zh-CN" sz="2200">
                <a:latin typeface="Arial" panose="020B0604020202020204" pitchFamily="34" charset="0"/>
                <a:cs typeface="Arial" panose="020B0604020202020204" pitchFamily="34" charset="0"/>
              </a:rPr>
              <a:t>θ=0.85</a:t>
            </a:r>
          </a:p>
          <a:p>
            <a:r>
              <a:rPr lang="en-US" altLang="zh-CN" sz="2200">
                <a:solidFill>
                  <a:srgbClr val="FF0000"/>
                </a:solidFill>
                <a:latin typeface="Arial" panose="020B0604020202020204" pitchFamily="34" charset="0"/>
                <a:cs typeface="Arial" panose="020B0604020202020204" pitchFamily="34" charset="0"/>
              </a:rPr>
              <a:t>n=4</a:t>
            </a:r>
          </a:p>
        </p:txBody>
      </p:sp>
      <p:grpSp>
        <p:nvGrpSpPr>
          <p:cNvPr id="7" name="组合 6"/>
          <p:cNvGrpSpPr/>
          <p:nvPr/>
        </p:nvGrpSpPr>
        <p:grpSpPr>
          <a:xfrm>
            <a:off x="179070" y="3213100"/>
            <a:ext cx="3479800" cy="2856230"/>
            <a:chOff x="282" y="5060"/>
            <a:chExt cx="5480" cy="4498"/>
          </a:xfrm>
        </p:grpSpPr>
        <p:grpSp>
          <p:nvGrpSpPr>
            <p:cNvPr id="30" name="组合 29"/>
            <p:cNvGrpSpPr/>
            <p:nvPr/>
          </p:nvGrpSpPr>
          <p:grpSpPr>
            <a:xfrm>
              <a:off x="282" y="5060"/>
              <a:ext cx="5476" cy="4499"/>
              <a:chOff x="10046" y="6251"/>
              <a:chExt cx="5476" cy="4499"/>
            </a:xfrm>
          </p:grpSpPr>
          <p:sp>
            <p:nvSpPr>
              <p:cNvPr id="32" name="矩形 31"/>
              <p:cNvSpPr/>
              <p:nvPr/>
            </p:nvSpPr>
            <p:spPr>
              <a:xfrm>
                <a:off x="10130" y="7206"/>
                <a:ext cx="835" cy="188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10128" y="782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128" y="845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2349" y="630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36" name="矩形 35"/>
              <p:cNvSpPr/>
              <p:nvPr/>
            </p:nvSpPr>
            <p:spPr>
              <a:xfrm>
                <a:off x="12349" y="7960"/>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37" name="矩形 36"/>
              <p:cNvSpPr/>
              <p:nvPr/>
            </p:nvSpPr>
            <p:spPr>
              <a:xfrm>
                <a:off x="12338" y="9616"/>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38" name="直接连接符 37"/>
              <p:cNvCxnSpPr>
                <a:endCxn id="35" idx="3"/>
              </p:cNvCxnSpPr>
              <p:nvPr/>
            </p:nvCxnSpPr>
            <p:spPr>
              <a:xfrm>
                <a:off x="12337" y="687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347" y="8527"/>
                <a:ext cx="1901" cy="0"/>
              </a:xfrm>
              <a:prstGeom prst="line">
                <a:avLst/>
              </a:prstGeom>
              <a:ln w="28575">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2347" y="10183"/>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0084" y="7250"/>
                <a:ext cx="803" cy="628"/>
              </a:xfrm>
              <a:prstGeom prst="rect">
                <a:avLst/>
              </a:prstGeom>
              <a:noFill/>
            </p:spPr>
            <p:txBody>
              <a:bodyPr wrap="square" rtlCol="0">
                <a:spAutoFit/>
              </a:bodyPr>
              <a:lstStyle/>
              <a:p>
                <a:r>
                  <a:rPr lang="en-US" altLang="zh-CN"/>
                  <a:t>00</a:t>
                </a:r>
              </a:p>
            </p:txBody>
          </p:sp>
          <p:sp>
            <p:nvSpPr>
              <p:cNvPr id="42" name="文本框 41"/>
              <p:cNvSpPr txBox="1"/>
              <p:nvPr/>
            </p:nvSpPr>
            <p:spPr>
              <a:xfrm>
                <a:off x="10065" y="7902"/>
                <a:ext cx="808" cy="628"/>
              </a:xfrm>
              <a:prstGeom prst="rect">
                <a:avLst/>
              </a:prstGeom>
              <a:noFill/>
            </p:spPr>
            <p:txBody>
              <a:bodyPr wrap="square" rtlCol="0">
                <a:spAutoFit/>
              </a:bodyPr>
              <a:lstStyle/>
              <a:p>
                <a:r>
                  <a:rPr lang="en-US" altLang="zh-CN">
                    <a:solidFill>
                      <a:schemeClr val="tx1"/>
                    </a:solidFill>
                  </a:rPr>
                  <a:t>01</a:t>
                </a:r>
              </a:p>
            </p:txBody>
          </p:sp>
          <p:sp>
            <p:nvSpPr>
              <p:cNvPr id="43" name="文本框 42"/>
              <p:cNvSpPr txBox="1"/>
              <p:nvPr/>
            </p:nvSpPr>
            <p:spPr>
              <a:xfrm>
                <a:off x="10046" y="8554"/>
                <a:ext cx="751" cy="628"/>
              </a:xfrm>
              <a:prstGeom prst="rect">
                <a:avLst/>
              </a:prstGeom>
              <a:noFill/>
            </p:spPr>
            <p:txBody>
              <a:bodyPr wrap="square" rtlCol="0">
                <a:spAutoFit/>
              </a:bodyPr>
              <a:lstStyle/>
              <a:p>
                <a:r>
                  <a:rPr lang="en-US" altLang="zh-CN"/>
                  <a:t>10</a:t>
                </a:r>
              </a:p>
            </p:txBody>
          </p:sp>
          <p:cxnSp>
            <p:nvCxnSpPr>
              <p:cNvPr id="44" name="直接箭头连接符 43"/>
              <p:cNvCxnSpPr>
                <a:endCxn id="35" idx="1"/>
              </p:cNvCxnSpPr>
              <p:nvPr/>
            </p:nvCxnSpPr>
            <p:spPr>
              <a:xfrm flipV="1">
                <a:off x="10715" y="6871"/>
                <a:ext cx="163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36" idx="1"/>
              </p:cNvCxnSpPr>
              <p:nvPr/>
            </p:nvCxnSpPr>
            <p:spPr>
              <a:xfrm>
                <a:off x="10715" y="8119"/>
                <a:ext cx="1634" cy="4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3"/>
                <a:endCxn id="37" idx="1"/>
              </p:cNvCxnSpPr>
              <p:nvPr/>
            </p:nvCxnSpPr>
            <p:spPr>
              <a:xfrm>
                <a:off x="10797" y="8868"/>
                <a:ext cx="1541" cy="131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12424" y="625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48" name="文本框 47"/>
              <p:cNvSpPr txBox="1"/>
              <p:nvPr/>
            </p:nvSpPr>
            <p:spPr>
              <a:xfrm>
                <a:off x="12439" y="8525"/>
                <a:ext cx="1244" cy="628"/>
              </a:xfrm>
              <a:prstGeom prst="rect">
                <a:avLst/>
              </a:prstGeom>
              <a:noFill/>
            </p:spPr>
            <p:txBody>
              <a:bodyPr wrap="square" rtlCol="0">
                <a:spAutoFit/>
              </a:bodyPr>
              <a:lstStyle/>
              <a:p>
                <a:r>
                  <a:rPr lang="en-US" altLang="zh-CN">
                    <a:solidFill>
                      <a:schemeClr val="tx1"/>
                    </a:solidFill>
                  </a:rPr>
                  <a:t>01</a:t>
                </a:r>
                <a:r>
                  <a:rPr lang="en-US" altLang="zh-CN"/>
                  <a:t>01</a:t>
                </a:r>
              </a:p>
            </p:txBody>
          </p:sp>
          <p:sp>
            <p:nvSpPr>
              <p:cNvPr id="49" name="文本框 48"/>
              <p:cNvSpPr txBox="1"/>
              <p:nvPr/>
            </p:nvSpPr>
            <p:spPr>
              <a:xfrm>
                <a:off x="14341" y="8160"/>
                <a:ext cx="1181" cy="628"/>
              </a:xfrm>
              <a:prstGeom prst="rect">
                <a:avLst/>
              </a:prstGeom>
              <a:noFill/>
            </p:spPr>
            <p:txBody>
              <a:bodyPr wrap="square" rtlCol="0">
                <a:spAutoFit/>
              </a:bodyPr>
              <a:lstStyle/>
              <a:p>
                <a:r>
                  <a:rPr lang="en-US" altLang="zh-CN">
                    <a:solidFill>
                      <a:schemeClr val="tx1"/>
                    </a:solidFill>
                  </a:rPr>
                  <a:t>111</a:t>
                </a:r>
                <a:r>
                  <a:rPr lang="en-US" altLang="zh-CN"/>
                  <a:t>1</a:t>
                </a:r>
              </a:p>
            </p:txBody>
          </p:sp>
          <p:sp>
            <p:nvSpPr>
              <p:cNvPr id="50" name="文本框 49"/>
              <p:cNvSpPr txBox="1"/>
              <p:nvPr/>
            </p:nvSpPr>
            <p:spPr>
              <a:xfrm>
                <a:off x="12453" y="9616"/>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grpSp>
        <p:sp>
          <p:nvSpPr>
            <p:cNvPr id="52" name="矩形 51"/>
            <p:cNvSpPr/>
            <p:nvPr/>
          </p:nvSpPr>
          <p:spPr>
            <a:xfrm>
              <a:off x="4464" y="7045"/>
              <a:ext cx="1298" cy="54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55" name="文本框 54"/>
            <p:cNvSpPr txBox="1"/>
            <p:nvPr/>
          </p:nvSpPr>
          <p:spPr>
            <a:xfrm>
              <a:off x="2649" y="6743"/>
              <a:ext cx="1244" cy="628"/>
            </a:xfrm>
            <a:prstGeom prst="rect">
              <a:avLst/>
            </a:prstGeom>
            <a:noFill/>
          </p:spPr>
          <p:txBody>
            <a:bodyPr wrap="square" rtlCol="0">
              <a:spAutoFit/>
            </a:bodyPr>
            <a:lstStyle/>
            <a:p>
              <a:r>
                <a:rPr lang="en-US" altLang="zh-CN">
                  <a:solidFill>
                    <a:schemeClr val="tx1"/>
                  </a:solidFill>
                </a:rPr>
                <a:t>00</a:t>
              </a:r>
              <a:r>
                <a:rPr lang="en-US" altLang="zh-CN"/>
                <a:t>01</a:t>
              </a:r>
            </a:p>
          </p:txBody>
        </p:sp>
      </p:grpSp>
      <p:sp>
        <p:nvSpPr>
          <p:cNvPr id="75" name="下箭头 74"/>
          <p:cNvSpPr/>
          <p:nvPr/>
        </p:nvSpPr>
        <p:spPr>
          <a:xfrm>
            <a:off x="4572000" y="5588635"/>
            <a:ext cx="287655" cy="360045"/>
          </a:xfrm>
          <a:prstGeom prst="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4356100" y="6021070"/>
            <a:ext cx="715010" cy="429895"/>
          </a:xfrm>
          <a:prstGeom prst="rect">
            <a:avLst/>
          </a:prstGeom>
          <a:noFill/>
        </p:spPr>
        <p:txBody>
          <a:bodyPr wrap="none" rtlCol="0">
            <a:spAutoFit/>
          </a:bodyPr>
          <a:lstStyle/>
          <a:p>
            <a:r>
              <a:rPr lang="en-US" altLang="zh-CN" sz="2200">
                <a:solidFill>
                  <a:srgbClr val="C732CC"/>
                </a:solidFill>
              </a:rPr>
              <a:t>m=4</a:t>
            </a:r>
          </a:p>
        </p:txBody>
      </p:sp>
      <p:grpSp>
        <p:nvGrpSpPr>
          <p:cNvPr id="10" name="组合 9"/>
          <p:cNvGrpSpPr/>
          <p:nvPr/>
        </p:nvGrpSpPr>
        <p:grpSpPr>
          <a:xfrm>
            <a:off x="6351905" y="2978785"/>
            <a:ext cx="2336800" cy="3650615"/>
            <a:chOff x="10003" y="4691"/>
            <a:chExt cx="3680" cy="5749"/>
          </a:xfrm>
        </p:grpSpPr>
        <p:sp>
          <p:nvSpPr>
            <p:cNvPr id="77" name="矩形 76"/>
            <p:cNvSpPr/>
            <p:nvPr/>
          </p:nvSpPr>
          <p:spPr>
            <a:xfrm>
              <a:off x="12269" y="9273"/>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80" name="文本框 79"/>
            <p:cNvSpPr txBox="1"/>
            <p:nvPr/>
          </p:nvSpPr>
          <p:spPr>
            <a:xfrm>
              <a:off x="12471" y="9812"/>
              <a:ext cx="1186" cy="628"/>
            </a:xfrm>
            <a:prstGeom prst="rect">
              <a:avLst/>
            </a:prstGeom>
            <a:noFill/>
          </p:spPr>
          <p:txBody>
            <a:bodyPr wrap="square" rtlCol="0">
              <a:spAutoFit/>
            </a:bodyPr>
            <a:lstStyle/>
            <a:p>
              <a:r>
                <a:rPr lang="en-US" altLang="zh-CN">
                  <a:solidFill>
                    <a:schemeClr val="tx1"/>
                  </a:solidFill>
                </a:rPr>
                <a:t>11</a:t>
              </a:r>
              <a:r>
                <a:rPr lang="en-US" altLang="zh-CN"/>
                <a:t>11</a:t>
              </a:r>
            </a:p>
          </p:txBody>
        </p:sp>
        <p:grpSp>
          <p:nvGrpSpPr>
            <p:cNvPr id="8" name="组合 7"/>
            <p:cNvGrpSpPr/>
            <p:nvPr/>
          </p:nvGrpSpPr>
          <p:grpSpPr>
            <a:xfrm>
              <a:off x="10003" y="4691"/>
              <a:ext cx="3680" cy="5210"/>
              <a:chOff x="10003" y="4691"/>
              <a:chExt cx="3680" cy="5210"/>
            </a:xfrm>
          </p:grpSpPr>
          <p:sp>
            <p:nvSpPr>
              <p:cNvPr id="31" name="矩形 30"/>
              <p:cNvSpPr/>
              <p:nvPr/>
            </p:nvSpPr>
            <p:spPr>
              <a:xfrm>
                <a:off x="10087" y="6211"/>
                <a:ext cx="835" cy="2492"/>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10085" y="6829"/>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085" y="7464"/>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12306" y="474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58" name="矩形 57"/>
              <p:cNvSpPr/>
              <p:nvPr/>
            </p:nvSpPr>
            <p:spPr>
              <a:xfrm>
                <a:off x="12306" y="6174"/>
                <a:ext cx="1298"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sp>
            <p:nvSpPr>
              <p:cNvPr id="59" name="矩形 58"/>
              <p:cNvSpPr/>
              <p:nvPr/>
            </p:nvSpPr>
            <p:spPr>
              <a:xfrm>
                <a:off x="12295" y="7830"/>
                <a:ext cx="1309" cy="113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lang="zh-CN" altLang="en-US">
                  <a:sym typeface="+mn-ea"/>
                </a:endParaRPr>
              </a:p>
            </p:txBody>
          </p:sp>
          <p:cxnSp>
            <p:nvCxnSpPr>
              <p:cNvPr id="60" name="直接连接符 59"/>
              <p:cNvCxnSpPr>
                <a:endCxn id="57" idx="3"/>
              </p:cNvCxnSpPr>
              <p:nvPr/>
            </p:nvCxnSpPr>
            <p:spPr>
              <a:xfrm>
                <a:off x="12294" y="5311"/>
                <a:ext cx="13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304" y="6741"/>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2304" y="8397"/>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10041" y="6142"/>
                <a:ext cx="803" cy="628"/>
              </a:xfrm>
              <a:prstGeom prst="rect">
                <a:avLst/>
              </a:prstGeom>
              <a:noFill/>
            </p:spPr>
            <p:txBody>
              <a:bodyPr wrap="square" rtlCol="0">
                <a:spAutoFit/>
              </a:bodyPr>
              <a:lstStyle/>
              <a:p>
                <a:r>
                  <a:rPr lang="en-US" altLang="zh-CN"/>
                  <a:t>00</a:t>
                </a:r>
              </a:p>
            </p:txBody>
          </p:sp>
          <p:sp>
            <p:nvSpPr>
              <p:cNvPr id="64" name="文本框 63"/>
              <p:cNvSpPr txBox="1"/>
              <p:nvPr/>
            </p:nvSpPr>
            <p:spPr>
              <a:xfrm>
                <a:off x="10022" y="6794"/>
                <a:ext cx="808" cy="628"/>
              </a:xfrm>
              <a:prstGeom prst="rect">
                <a:avLst/>
              </a:prstGeom>
              <a:noFill/>
            </p:spPr>
            <p:txBody>
              <a:bodyPr wrap="square" rtlCol="0">
                <a:spAutoFit/>
              </a:bodyPr>
              <a:lstStyle/>
              <a:p>
                <a:r>
                  <a:rPr lang="en-US" altLang="zh-CN"/>
                  <a:t>01</a:t>
                </a:r>
              </a:p>
            </p:txBody>
          </p:sp>
          <p:sp>
            <p:nvSpPr>
              <p:cNvPr id="65" name="文本框 64"/>
              <p:cNvSpPr txBox="1"/>
              <p:nvPr/>
            </p:nvSpPr>
            <p:spPr>
              <a:xfrm>
                <a:off x="10003" y="7446"/>
                <a:ext cx="751" cy="628"/>
              </a:xfrm>
              <a:prstGeom prst="rect">
                <a:avLst/>
              </a:prstGeom>
              <a:noFill/>
            </p:spPr>
            <p:txBody>
              <a:bodyPr wrap="square" rtlCol="0">
                <a:spAutoFit/>
              </a:bodyPr>
              <a:lstStyle/>
              <a:p>
                <a:r>
                  <a:rPr lang="en-US" altLang="zh-CN"/>
                  <a:t>10</a:t>
                </a:r>
              </a:p>
            </p:txBody>
          </p:sp>
          <p:cxnSp>
            <p:nvCxnSpPr>
              <p:cNvPr id="67" name="直接箭头连接符 66"/>
              <p:cNvCxnSpPr/>
              <p:nvPr/>
            </p:nvCxnSpPr>
            <p:spPr>
              <a:xfrm flipV="1">
                <a:off x="10715" y="5400"/>
                <a:ext cx="1587" cy="112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endCxn id="58" idx="1"/>
              </p:cNvCxnSpPr>
              <p:nvPr/>
            </p:nvCxnSpPr>
            <p:spPr>
              <a:xfrm flipV="1">
                <a:off x="10765" y="6741"/>
                <a:ext cx="1541" cy="35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2381" y="4691"/>
                <a:ext cx="1290" cy="628"/>
              </a:xfrm>
              <a:prstGeom prst="rect">
                <a:avLst/>
              </a:prstGeom>
              <a:noFill/>
            </p:spPr>
            <p:txBody>
              <a:bodyPr wrap="square" rtlCol="0">
                <a:spAutoFit/>
              </a:bodyPr>
              <a:lstStyle/>
              <a:p>
                <a:r>
                  <a:rPr lang="en-US" altLang="zh-CN">
                    <a:solidFill>
                      <a:schemeClr val="tx1"/>
                    </a:solidFill>
                  </a:rPr>
                  <a:t>00</a:t>
                </a:r>
                <a:r>
                  <a:rPr lang="en-US" altLang="zh-CN"/>
                  <a:t>00</a:t>
                </a:r>
              </a:p>
            </p:txBody>
          </p:sp>
          <p:sp>
            <p:nvSpPr>
              <p:cNvPr id="70" name="文本框 69"/>
              <p:cNvSpPr txBox="1"/>
              <p:nvPr/>
            </p:nvSpPr>
            <p:spPr>
              <a:xfrm>
                <a:off x="12396" y="6174"/>
                <a:ext cx="1244" cy="628"/>
              </a:xfrm>
              <a:prstGeom prst="rect">
                <a:avLst/>
              </a:prstGeom>
              <a:noFill/>
            </p:spPr>
            <p:txBody>
              <a:bodyPr wrap="square" rtlCol="0">
                <a:spAutoFit/>
              </a:bodyPr>
              <a:lstStyle/>
              <a:p>
                <a:r>
                  <a:rPr lang="en-US" altLang="zh-CN">
                    <a:solidFill>
                      <a:schemeClr val="tx1"/>
                    </a:solidFill>
                  </a:rPr>
                  <a:t>00</a:t>
                </a:r>
                <a:r>
                  <a:rPr lang="en-US" altLang="zh-CN"/>
                  <a:t>01</a:t>
                </a:r>
              </a:p>
            </p:txBody>
          </p:sp>
          <p:sp>
            <p:nvSpPr>
              <p:cNvPr id="71" name="文本框 70"/>
              <p:cNvSpPr txBox="1"/>
              <p:nvPr/>
            </p:nvSpPr>
            <p:spPr>
              <a:xfrm>
                <a:off x="12377" y="6713"/>
                <a:ext cx="1181" cy="628"/>
              </a:xfrm>
              <a:prstGeom prst="rect">
                <a:avLst/>
              </a:prstGeom>
              <a:noFill/>
            </p:spPr>
            <p:txBody>
              <a:bodyPr wrap="square" rtlCol="0">
                <a:spAutoFit/>
              </a:bodyPr>
              <a:lstStyle/>
              <a:p>
                <a:r>
                  <a:rPr lang="en-US" altLang="zh-CN"/>
                  <a:t>0101</a:t>
                </a:r>
              </a:p>
            </p:txBody>
          </p:sp>
          <p:sp>
            <p:nvSpPr>
              <p:cNvPr id="72" name="文本框 71"/>
              <p:cNvSpPr txBox="1"/>
              <p:nvPr/>
            </p:nvSpPr>
            <p:spPr>
              <a:xfrm>
                <a:off x="12410" y="7830"/>
                <a:ext cx="1186" cy="628"/>
              </a:xfrm>
              <a:prstGeom prst="rect">
                <a:avLst/>
              </a:prstGeom>
              <a:noFill/>
            </p:spPr>
            <p:txBody>
              <a:bodyPr wrap="square" rtlCol="0">
                <a:spAutoFit/>
              </a:bodyPr>
              <a:lstStyle/>
              <a:p>
                <a:r>
                  <a:rPr lang="en-US" altLang="zh-CN">
                    <a:solidFill>
                      <a:schemeClr val="tx1"/>
                    </a:solidFill>
                  </a:rPr>
                  <a:t>10</a:t>
                </a:r>
                <a:r>
                  <a:rPr lang="en-US" altLang="zh-CN"/>
                  <a:t>10</a:t>
                </a:r>
              </a:p>
            </p:txBody>
          </p:sp>
          <p:cxnSp>
            <p:nvCxnSpPr>
              <p:cNvPr id="73" name="直接连接符 72"/>
              <p:cNvCxnSpPr/>
              <p:nvPr/>
            </p:nvCxnSpPr>
            <p:spPr>
              <a:xfrm>
                <a:off x="10059" y="8116"/>
                <a:ext cx="8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0003" y="8083"/>
                <a:ext cx="751" cy="628"/>
              </a:xfrm>
              <a:prstGeom prst="rect">
                <a:avLst/>
              </a:prstGeom>
              <a:noFill/>
            </p:spPr>
            <p:txBody>
              <a:bodyPr wrap="square" rtlCol="0">
                <a:spAutoFit/>
              </a:bodyPr>
              <a:lstStyle/>
              <a:p>
                <a:r>
                  <a:rPr lang="en-US" altLang="zh-CN">
                    <a:solidFill>
                      <a:srgbClr val="FF0000"/>
                    </a:solidFill>
                  </a:rPr>
                  <a:t>11</a:t>
                </a:r>
              </a:p>
            </p:txBody>
          </p:sp>
          <p:cxnSp>
            <p:nvCxnSpPr>
              <p:cNvPr id="78" name="直接连接符 77"/>
              <p:cNvCxnSpPr/>
              <p:nvPr/>
            </p:nvCxnSpPr>
            <p:spPr>
              <a:xfrm>
                <a:off x="12278" y="9840"/>
                <a:ext cx="1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2497" y="9273"/>
                <a:ext cx="1186" cy="628"/>
              </a:xfrm>
              <a:prstGeom prst="rect">
                <a:avLst/>
              </a:prstGeom>
              <a:noFill/>
            </p:spPr>
            <p:txBody>
              <a:bodyPr wrap="square" rtlCol="0">
                <a:spAutoFit/>
              </a:bodyPr>
              <a:lstStyle/>
              <a:p>
                <a:r>
                  <a:rPr lang="en-US" altLang="zh-CN">
                    <a:solidFill>
                      <a:schemeClr val="tx1"/>
                    </a:solidFill>
                  </a:rPr>
                  <a:t>01</a:t>
                </a:r>
                <a:r>
                  <a:rPr lang="en-US" altLang="zh-CN"/>
                  <a:t>11</a:t>
                </a:r>
              </a:p>
            </p:txBody>
          </p:sp>
          <p:cxnSp>
            <p:nvCxnSpPr>
              <p:cNvPr id="81" name="直接箭头连接符 80"/>
              <p:cNvCxnSpPr/>
              <p:nvPr/>
            </p:nvCxnSpPr>
            <p:spPr>
              <a:xfrm>
                <a:off x="10765" y="7856"/>
                <a:ext cx="1537" cy="49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10738" y="8514"/>
                <a:ext cx="1564" cy="13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wipe(down)">
                                      <p:cBhvr>
                                        <p:cTn id="20" dur="500"/>
                                        <p:tgtEl>
                                          <p:spTgt spid="7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51" grpId="0"/>
      <p:bldP spid="75" grpId="0" animBg="1"/>
      <p:bldP spid="7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索引文件</a:t>
            </a: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B223734-9B5C-40DC-992E-444BA48A317C}"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82950" name="Rectangle 4"/>
          <p:cNvSpPr/>
          <p:nvPr/>
        </p:nvSpPr>
        <p:spPr>
          <a:xfrm>
            <a:off x="684213" y="1341438"/>
            <a:ext cx="8358188" cy="5089525"/>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mn-ea"/>
                <a:cs typeface="楷体_GB2312"/>
              </a:rPr>
              <a:t> </a:t>
            </a: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SELECT * FROM STUDENT </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WHERE SNAME=’</a:t>
            </a: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黎明’</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查询时需要扫描可能存放有</a:t>
            </a:r>
            <a:r>
              <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STUDENT</a:t>
            </a: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元组的所有</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存储块.</a:t>
            </a:r>
            <a:endPar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为了便于实现类似的查询,</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通常一个关系建立一个或多个索引</a:t>
            </a: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0" marR="0" lvl="0" indent="-3048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索引是一种</a:t>
            </a:r>
            <a:r>
              <a:rPr kumimoji="0" lang="zh-CN" altLang="en-US" sz="2800" b="0" i="0" u="none" strike="noStrike" kern="120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数据结构</a:t>
            </a:r>
            <a:r>
              <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.通常是有序文件.</a:t>
            </a:r>
          </a:p>
          <a:p>
            <a:pPr marL="0" marR="0" lvl="0" indent="-3048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1">
              <a:ln>
                <a:noFill/>
              </a:ln>
              <a:solidFill>
                <a:srgbClr val="0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p:cNvSpPr>
            <a:spLocks noGrp="1"/>
          </p:cNvSpPr>
          <p:nvPr>
            <p:ph idx="1"/>
          </p:nvPr>
        </p:nvSpPr>
        <p:spPr>
          <a:xfrm>
            <a:off x="428625" y="1143000"/>
            <a:ext cx="4286250" cy="5214938"/>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索引也是一个文件</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称为</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p>
          <a:p>
            <a:pPr marL="742950" marR="0" lvl="1" indent="-285750" algn="just" defTabSz="914400" rtl="0" eaLnBrk="0" fontAlgn="base" latinLnBrk="0" hangingPunct="0">
              <a:lnSpc>
                <a:spcPct val="100000"/>
              </a:lnSpc>
              <a:spcBef>
                <a:spcPct val="0"/>
              </a:spcBef>
              <a:spcAft>
                <a:spcPct val="0"/>
              </a:spcAft>
              <a:buClr>
                <a:srgbClr val="003399"/>
              </a:buClr>
              <a:buSzTx/>
              <a:buFont typeface="Symbol" panose="05050102010706020507" pitchFamily="18" charset="2"/>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索引文件的记录称为</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索引记录</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或</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索引项</a:t>
            </a:r>
          </a:p>
          <a:p>
            <a:pPr marL="742950" marR="0" lvl="1" indent="-285750" algn="just" defTabSz="914400" rtl="0" eaLnBrk="0" fontAlgn="base" latinLnBrk="0" hangingPunct="0">
              <a:lnSpc>
                <a:spcPct val="100000"/>
              </a:lnSpc>
              <a:spcBef>
                <a:spcPct val="0"/>
              </a:spcBef>
              <a:spcAft>
                <a:spcPct val="0"/>
              </a:spcAft>
              <a:buClr>
                <a:srgbClr val="003399"/>
              </a:buClr>
              <a:buSzTx/>
              <a:buFont typeface="Symbol" panose="05050102010706020507" pitchFamily="18" charset="2"/>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索引记录包括两个域</a:t>
            </a:r>
          </a:p>
          <a:p>
            <a:pPr marL="1143000" marR="0" lvl="2" indent="-228600" algn="just" defTabSz="914400" rtl="0" eaLnBrk="0" fontAlgn="base" latinLnBrk="0" hangingPunct="0">
              <a:lnSpc>
                <a:spcPct val="100000"/>
              </a:lnSpc>
              <a:spcBef>
                <a:spcPct val="0"/>
              </a:spcBef>
              <a:spcAft>
                <a:spcPct val="0"/>
              </a:spcAft>
              <a:buClrTx/>
              <a:buSzPct val="50000"/>
              <a:buFont typeface="Wingdings" panose="05000000000000000000" pitchFamily="2" charset="2"/>
              <a:buChar char="Ø"/>
              <a:defRPr/>
            </a:pP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一个域存储数据文件索引域的值</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0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搜索码</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p>
          <a:p>
            <a:pPr marL="1143000" marR="0" lvl="2" indent="-228600" algn="just" defTabSz="914400" rtl="0" eaLnBrk="0" fontAlgn="base" latinLnBrk="0" hangingPunct="0">
              <a:lnSpc>
                <a:spcPct val="100000"/>
              </a:lnSpc>
              <a:spcBef>
                <a:spcPct val="0"/>
              </a:spcBef>
              <a:spcAft>
                <a:spcPct val="0"/>
              </a:spcAft>
              <a:buClrTx/>
              <a:buSzPct val="50000"/>
              <a:buFont typeface="Wingdings" panose="05000000000000000000" pitchFamily="2" charset="2"/>
              <a:buChar char="Ø"/>
              <a:defRPr/>
            </a:pP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一个域存储指针</a:t>
            </a:r>
            <a:r>
              <a:rPr kumimoji="0" lang="en-US" altLang="zh-CN"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000" b="1" i="0" u="none" strike="noStrike" kern="0" cap="none" spc="0" normalizeH="0" baseline="0" noProof="1">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指记录所在地址</a:t>
            </a:r>
          </a:p>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通常</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都按照索引</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域值的大小排序</a:t>
            </a:r>
          </a:p>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索引文件一般都</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远小于</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数据文件</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A06DEDD-C4D2-4F25-B25E-6D24E821F7C9}"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79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矩形 6"/>
          <p:cNvSpPr/>
          <p:nvPr/>
        </p:nvSpPr>
        <p:spPr bwMode="auto">
          <a:xfrm>
            <a:off x="4906072" y="262578"/>
            <a:ext cx="4071934" cy="6357982"/>
          </a:xfrm>
          <a:prstGeom prst="rect">
            <a:avLst/>
          </a:prstGeom>
          <a:solidFill>
            <a:srgbClr val="FFFFCC"/>
          </a:solidFill>
          <a:ln w="9525" cap="flat" cmpd="sng" algn="ctr">
            <a:noFill/>
            <a:prstDash val="solid"/>
            <a:round/>
            <a:headEnd type="none" w="med" len="med"/>
            <a:tailEnd type="none" w="med" len="med"/>
          </a:ln>
          <a:effectLst>
            <a:glow rad="1397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graphicFrame>
        <p:nvGraphicFramePr>
          <p:cNvPr id="8" name="表格 7"/>
          <p:cNvGraphicFramePr>
            <a:graphicFrameLocks noGrp="1"/>
          </p:cNvGraphicFramePr>
          <p:nvPr/>
        </p:nvGraphicFramePr>
        <p:xfrm>
          <a:off x="5148263" y="692150"/>
          <a:ext cx="3595688" cy="5649140"/>
        </p:xfrm>
        <a:graphic>
          <a:graphicData uri="http://schemas.openxmlformats.org/drawingml/2006/table">
            <a:tbl>
              <a:tblPr firstRow="1" bandRow="1">
                <a:tableStyleId>{D7AC3CCA-C797-4891-BE02-D94E43425B78}</a:tableStyleId>
              </a:tblPr>
              <a:tblGrid>
                <a:gridCol w="1643053">
                  <a:extLst>
                    <a:ext uri="{9D8B030D-6E8A-4147-A177-3AD203B41FA5}">
                      <a16:colId xmlns:a16="http://schemas.microsoft.com/office/drawing/2014/main" val="20000"/>
                    </a:ext>
                  </a:extLst>
                </a:gridCol>
                <a:gridCol w="1952634">
                  <a:extLst>
                    <a:ext uri="{9D8B030D-6E8A-4147-A177-3AD203B41FA5}">
                      <a16:colId xmlns:a16="http://schemas.microsoft.com/office/drawing/2014/main" val="20001"/>
                    </a:ext>
                  </a:extLst>
                </a:gridCol>
              </a:tblGrid>
              <a:tr h="563900">
                <a:tc>
                  <a:txBody>
                    <a:bodyPr/>
                    <a:lstStyle/>
                    <a:p>
                      <a:pPr algn="ctr"/>
                      <a:r>
                        <a:rPr lang="zh-CN" altLang="en-US" sz="2400" dirty="0">
                          <a:solidFill>
                            <a:schemeClr val="tx1"/>
                          </a:solidFill>
                        </a:rPr>
                        <a:t>索引域值</a:t>
                      </a:r>
                    </a:p>
                  </a:txBody>
                  <a:tcPr marL="91439" marR="91439" marT="55832" marB="55832"/>
                </a:tc>
                <a:tc>
                  <a:txBody>
                    <a:bodyPr/>
                    <a:lstStyle/>
                    <a:p>
                      <a:pPr algn="ctr"/>
                      <a:r>
                        <a:rPr lang="zh-CN" altLang="en-US" sz="2400" dirty="0">
                          <a:solidFill>
                            <a:schemeClr val="tx1"/>
                          </a:solidFill>
                        </a:rPr>
                        <a:t>记录地址</a:t>
                      </a:r>
                    </a:p>
                  </a:txBody>
                  <a:tcPr marL="91439" marR="91439" marT="55832" marB="55832"/>
                </a:tc>
                <a:extLst>
                  <a:ext uri="{0D108BD9-81ED-4DB2-BD59-A6C34878D82A}">
                    <a16:rowId xmlns:a16="http://schemas.microsoft.com/office/drawing/2014/main" val="10000"/>
                  </a:ext>
                </a:extLst>
              </a:tr>
              <a:tr h="563900">
                <a:tc>
                  <a:txBody>
                    <a:bodyPr/>
                    <a:lstStyle/>
                    <a:p>
                      <a:pPr algn="ct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1</a:t>
                      </a: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1"/>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2</a:t>
                      </a: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2</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3</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2"/>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3</a:t>
                      </a: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4</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3"/>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4</a:t>
                      </a:r>
                    </a:p>
                  </a:txBody>
                  <a:tcPr marL="91439" marR="91439" marT="55832" marB="55832"/>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5</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6</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4"/>
                  </a:ext>
                </a:extLst>
              </a:tr>
              <a:tr h="5740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5</a:t>
                      </a:r>
                    </a:p>
                  </a:txBody>
                  <a:tcPr marL="91439" marR="91439" marT="55832" marB="55832"/>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7</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8</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5"/>
                  </a:ext>
                </a:extLst>
              </a:tr>
              <a:tr h="563900">
                <a:tc>
                  <a:txBody>
                    <a:bodyPr/>
                    <a:lstStyle/>
                    <a:p>
                      <a:pPr algn="ct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6</a:t>
                      </a:r>
                      <a:endParaRPr lang="en-US" altLang="zh-CN" sz="2400" i="1" dirty="0">
                        <a:solidFill>
                          <a:srgbClr val="003399"/>
                        </a:solidFill>
                        <a:latin typeface="Times New Roman" panose="02020603050405020304" pitchFamily="18" charset="0"/>
                        <a:cs typeface="Times New Roman" panose="02020603050405020304" pitchFamily="18" charset="0"/>
                      </a:endParaRP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9</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10</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6"/>
                  </a:ext>
                </a:extLst>
              </a:tr>
              <a:tr h="563900">
                <a:tc>
                  <a:txBody>
                    <a:bodyPr/>
                    <a:lstStyle/>
                    <a:p>
                      <a:pPr algn="ctr"/>
                      <a:r>
                        <a:rPr lang="en-US" altLang="zh-CN" sz="2400" i="1" dirty="0">
                          <a:solidFill>
                            <a:srgbClr val="003399"/>
                          </a:solidFill>
                          <a:latin typeface="Times New Roman" panose="02020603050405020304" pitchFamily="18" charset="0"/>
                          <a:cs typeface="Times New Roman" panose="02020603050405020304" pitchFamily="18" charset="0"/>
                        </a:rPr>
                        <a:t>Value</a:t>
                      </a:r>
                      <a:r>
                        <a:rPr lang="en-US" altLang="zh-CN" sz="2400" i="1" baseline="-25000" dirty="0">
                          <a:solidFill>
                            <a:srgbClr val="003399"/>
                          </a:solidFill>
                          <a:latin typeface="Times New Roman" panose="02020603050405020304" pitchFamily="18" charset="0"/>
                          <a:cs typeface="Times New Roman" panose="02020603050405020304" pitchFamily="18" charset="0"/>
                        </a:rPr>
                        <a:t>7</a:t>
                      </a:r>
                      <a:endParaRPr lang="en-US" altLang="zh-CN" sz="2400" i="1" dirty="0">
                        <a:solidFill>
                          <a:srgbClr val="003399"/>
                        </a:solidFill>
                        <a:latin typeface="Times New Roman" panose="02020603050405020304" pitchFamily="18" charset="0"/>
                        <a:cs typeface="Times New Roman" panose="02020603050405020304" pitchFamily="18" charset="0"/>
                      </a:endParaRP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11</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12</a:t>
                      </a:r>
                      <a:r>
                        <a:rPr lang="en-US" altLang="zh-CN" sz="2400" i="1" baseline="0" dirty="0">
                          <a:solidFill>
                            <a:srgbClr val="800000"/>
                          </a:solidFill>
                          <a:latin typeface="Times New Roman" panose="02020603050405020304" pitchFamily="18" charset="0"/>
                          <a:cs typeface="Times New Roman" panose="02020603050405020304" pitchFamily="18" charset="0"/>
                        </a:rPr>
                        <a:t>, </a:t>
                      </a: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13</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7"/>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dirty="0"/>
                        <a:t>……</a:t>
                      </a:r>
                    </a:p>
                  </a:txBody>
                  <a:tcPr marL="91439" marR="91439" marT="55832" marB="55832"/>
                </a:tc>
                <a:tc>
                  <a:txBody>
                    <a:bodyPr/>
                    <a:lstStyle/>
                    <a:p>
                      <a:pPr algn="ctr"/>
                      <a:r>
                        <a:rPr lang="en-US" altLang="zh-CN" sz="2400" dirty="0">
                          <a:solidFill>
                            <a:srgbClr val="800000"/>
                          </a:solidFill>
                        </a:rPr>
                        <a:t>……</a:t>
                      </a:r>
                    </a:p>
                  </a:txBody>
                  <a:tcPr marL="91439" marR="91439" marT="55832" marB="55832"/>
                </a:tc>
                <a:extLst>
                  <a:ext uri="{0D108BD9-81ED-4DB2-BD59-A6C34878D82A}">
                    <a16:rowId xmlns:a16="http://schemas.microsoft.com/office/drawing/2014/main" val="10008"/>
                  </a:ext>
                </a:extLst>
              </a:tr>
              <a:tr h="5639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i="1" dirty="0" err="1">
                          <a:solidFill>
                            <a:srgbClr val="003399"/>
                          </a:solidFill>
                          <a:latin typeface="Times New Roman" panose="02020603050405020304" pitchFamily="18" charset="0"/>
                          <a:cs typeface="Times New Roman" panose="02020603050405020304" pitchFamily="18" charset="0"/>
                        </a:rPr>
                        <a:t>Value</a:t>
                      </a:r>
                      <a:r>
                        <a:rPr lang="en-US" altLang="zh-CN" sz="2400" i="1" baseline="-25000" dirty="0" err="1">
                          <a:solidFill>
                            <a:srgbClr val="003399"/>
                          </a:solidFill>
                          <a:latin typeface="Times New Roman" panose="02020603050405020304" pitchFamily="18" charset="0"/>
                          <a:cs typeface="Times New Roman" panose="02020603050405020304" pitchFamily="18" charset="0"/>
                        </a:rPr>
                        <a:t>n</a:t>
                      </a:r>
                      <a:endParaRPr lang="en-US" altLang="zh-CN" sz="2400" i="1" dirty="0" err="1">
                        <a:solidFill>
                          <a:srgbClr val="003399"/>
                        </a:solidFill>
                        <a:latin typeface="Times New Roman" panose="02020603050405020304" pitchFamily="18" charset="0"/>
                        <a:cs typeface="Times New Roman" panose="02020603050405020304" pitchFamily="18" charset="0"/>
                      </a:endParaRPr>
                    </a:p>
                  </a:txBody>
                  <a:tcPr marL="91439" marR="91439" marT="55832" marB="55832"/>
                </a:tc>
                <a:tc>
                  <a:txBody>
                    <a:bodyPr/>
                    <a:lstStyle/>
                    <a:p>
                      <a:pPr algn="ctr"/>
                      <a:r>
                        <a:rPr lang="en-US" altLang="zh-CN" sz="2400" i="1" dirty="0">
                          <a:solidFill>
                            <a:srgbClr val="800000"/>
                          </a:solidFill>
                          <a:latin typeface="Times New Roman" panose="02020603050405020304" pitchFamily="18" charset="0"/>
                          <a:cs typeface="Times New Roman" panose="02020603050405020304" pitchFamily="18" charset="0"/>
                        </a:rPr>
                        <a:t>P</a:t>
                      </a:r>
                      <a:r>
                        <a:rPr lang="en-US" altLang="zh-CN" sz="2400" i="1" baseline="-25000" dirty="0">
                          <a:solidFill>
                            <a:srgbClr val="800000"/>
                          </a:solidFill>
                          <a:latin typeface="Times New Roman" panose="02020603050405020304" pitchFamily="18" charset="0"/>
                          <a:cs typeface="Times New Roman" panose="02020603050405020304" pitchFamily="18" charset="0"/>
                        </a:rPr>
                        <a:t>m</a:t>
                      </a:r>
                      <a:endParaRPr lang="en-US" altLang="zh-CN" sz="2400" i="1" dirty="0">
                        <a:solidFill>
                          <a:srgbClr val="800000"/>
                        </a:solidFill>
                        <a:latin typeface="Times New Roman" panose="02020603050405020304" pitchFamily="18" charset="0"/>
                        <a:cs typeface="Times New Roman" panose="02020603050405020304" pitchFamily="18" charset="0"/>
                      </a:endParaRPr>
                    </a:p>
                  </a:txBody>
                  <a:tcPr marL="91439" marR="91439" marT="55832" marB="55832"/>
                </a:tc>
                <a:extLst>
                  <a:ext uri="{0D108BD9-81ED-4DB2-BD59-A6C34878D82A}">
                    <a16:rowId xmlns:a16="http://schemas.microsoft.com/office/drawing/2014/main" val="10009"/>
                  </a:ext>
                </a:extLst>
              </a:tr>
            </a:tbl>
          </a:graphicData>
        </a:graphic>
      </p:graphicFrame>
      <p:sp>
        <p:nvSpPr>
          <p:cNvPr id="84009" name="TextBox 8"/>
          <p:cNvSpPr txBox="1"/>
          <p:nvPr/>
        </p:nvSpPr>
        <p:spPr>
          <a:xfrm>
            <a:off x="6083300" y="285750"/>
            <a:ext cx="1211263" cy="400050"/>
          </a:xfrm>
          <a:prstGeom prst="rect">
            <a:avLst/>
          </a:prstGeom>
          <a:noFill/>
          <a:ln w="9525">
            <a:noFill/>
          </a:ln>
        </p:spPr>
        <p:txBody>
          <a:bodyPr wrap="none" anchor="t" anchorCtr="0">
            <a:spAutoFit/>
          </a:bodyPr>
          <a:lstStyle/>
          <a:p>
            <a:pPr eaLnBrk="0" hangingPunct="0">
              <a:spcBef>
                <a:spcPct val="20000"/>
              </a:spcBef>
            </a:pPr>
            <a:r>
              <a:rPr lang="zh-CN" altLang="en-US" dirty="0">
                <a:solidFill>
                  <a:srgbClr val="000000"/>
                </a:solidFill>
                <a:latin typeface="Times New Roman" panose="02020603050405020304" pitchFamily="18" charset="0"/>
                <a:ea typeface="楷体_GB2312"/>
              </a:rPr>
              <a:t>索引文件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97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97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97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97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97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磁带存储</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	</a:t>
            </a: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器</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(Tape storage) </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chemeClr val="accent6"/>
                </a:solidFill>
                <a:effectLst/>
                <a:uLnTx/>
                <a:uFillTx/>
                <a:latin typeface="华文新魏" panose="02010800040101010101" pitchFamily="2" charset="-122"/>
                <a:ea typeface="华文新魏" panose="02010800040101010101" pitchFamily="2" charset="-122"/>
                <a:cs typeface="楷体_GB2312"/>
              </a:rPr>
              <a:t>非易失性存储器，常被用来做数据备份、存档，以便在磁盘损坏的时候能够恢复数据</a:t>
            </a:r>
            <a:endParaRPr kumimoji="0" lang="en-US" altLang="zh-CN" sz="2400" b="1" i="0" u="none" strike="noStrike" kern="0" cap="none" spc="0" normalizeH="0" baseline="0" noProof="0" dirty="0">
              <a:ln>
                <a:noFill/>
              </a:ln>
              <a:solidFill>
                <a:schemeClr val="accent6"/>
              </a:solidFill>
              <a:effectLst/>
              <a:uLnTx/>
              <a:uFillTx/>
              <a:latin typeface="华文新魏" panose="02010800040101010101" pitchFamily="2" charset="-122"/>
              <a:ea typeface="华文新魏" panose="02010800040101010101" pitchFamily="2" charset="-122"/>
              <a:cs typeface="楷体_GB2312"/>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顺序存取访问</a:t>
            </a:r>
            <a:r>
              <a:rPr kumimoji="0" lang="en-US" altLang="zh-CN" sz="2400" b="1"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 </a:t>
            </a:r>
            <a:r>
              <a:rPr kumimoji="0" lang="zh-CN" altLang="en-US" sz="2400" b="1" i="0" u="none" strike="noStrike" kern="0" cap="none" spc="0" normalizeH="0" baseline="0" noProof="0" dirty="0">
                <a:ln>
                  <a:noFill/>
                </a:ln>
                <a:solidFill>
                  <a:srgbClr val="000099"/>
                </a:solidFill>
                <a:effectLst/>
                <a:uLnTx/>
                <a:uFillTx/>
                <a:latin typeface="华文新魏" panose="02010800040101010101" pitchFamily="2" charset="-122"/>
                <a:ea typeface="华文新魏" panose="02010800040101010101" pitchFamily="2" charset="-122"/>
                <a:cs typeface="楷体_GB2312"/>
              </a:rPr>
              <a:t>相比于磁盘、光盘，其数据访问速度十分慢</a:t>
            </a:r>
            <a:endPar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具有很大的容量</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 (40 </a:t>
            </a: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到</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 300 GB </a:t>
            </a:r>
            <a:r>
              <a:rPr kumimoji="0" lang="zh-CN" altLang="en-US"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磁带很常见</a:t>
            </a:r>
            <a:r>
              <a:rPr kumimoji="0" lang="en-US" altLang="zh-CN" sz="2000" b="1" i="0" u="none" strike="noStrike" kern="0" cap="none" spc="0" normalizeH="0" baseline="0" noProof="0" dirty="0">
                <a:ln>
                  <a:noFill/>
                </a:ln>
                <a:solidFill>
                  <a:srgbClr val="800000"/>
                </a:solidFill>
                <a:effectLst/>
                <a:uLnTx/>
                <a:uFillTx/>
                <a:latin typeface="华文新魏" panose="02010800040101010101" pitchFamily="2" charset="-122"/>
                <a:ea typeface="华文新魏" panose="02010800040101010101" pitchFamily="2" charset="-122"/>
                <a:cs typeface="楷体_GB2312"/>
              </a:rPr>
              <a:t>)</a:t>
            </a: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磁带可以与驱动器分离、独立存放</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rPr>
              <a:t> </a:t>
            </a:r>
            <a:r>
              <a:rPr kumimoji="0" lang="en-US" altLang="zh-CN"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sym typeface="Symbol" panose="05050102010706020507" pitchFamily="18" charset="2"/>
              </a:rPr>
              <a:t> </a:t>
            </a:r>
            <a:r>
              <a:rPr kumimoji="0" lang="zh-CN" altLang="en-US" sz="24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sym typeface="Symbol" panose="05050102010706020507" pitchFamily="18" charset="2"/>
              </a:rPr>
              <a:t>因而存储的花销十分便宜，但是磁带驱动器的价格较贵</a:t>
            </a:r>
            <a:endParaRPr kumimoji="0" lang="zh-CN" altLang="en-US" sz="28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8419523-D9E0-439A-A32B-D8247EC5897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400" b="1" i="0" u="none" strike="noStrike" kern="0" cap="none" spc="0" normalizeH="0" baseline="0" noProof="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2699610-0712-4EA3-B276-A96E9891AAD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0" name="矩形 9"/>
          <p:cNvSpPr/>
          <p:nvPr/>
        </p:nvSpPr>
        <p:spPr bwMode="auto">
          <a:xfrm>
            <a:off x="5000628" y="142849"/>
            <a:ext cx="4071934" cy="6500858"/>
          </a:xfrm>
          <a:prstGeom prst="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1" name="Rectangle 2"/>
          <p:cNvSpPr txBox="1">
            <a:spLocks noChangeArrowheads="1"/>
          </p:cNvSpPr>
          <p:nvPr/>
        </p:nvSpPr>
        <p:spPr>
          <a:xfrm>
            <a:off x="179705" y="1700530"/>
            <a:ext cx="4786630" cy="1783080"/>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indent="-342900" algn="just" defTabSz="914400">
              <a:lnSpc>
                <a:spcPts val="2800"/>
              </a:lnSpc>
              <a:spcBef>
                <a:spcPts val="0"/>
              </a:spcBef>
              <a:buClrTx/>
              <a:buSzTx/>
              <a:buFontTx/>
              <a:buChar char="•"/>
              <a:defRPr/>
            </a:pPr>
            <a:endParaRPr kumimoji="0" lang="zh-CN" altLang="en-US" sz="3200" kern="0" cap="none" spc="0" normalizeH="0" baseline="0" noProof="0" dirty="0">
              <a:solidFill>
                <a:srgbClr val="000000"/>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a:p>
            <a:pPr marL="342900" marR="0" indent="-342900" algn="just" defTabSz="914400">
              <a:lnSpc>
                <a:spcPts val="2800"/>
              </a:lnSpc>
              <a:spcBef>
                <a:spcPts val="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多级索引</a:t>
            </a:r>
            <a:endParaRPr kumimoji="0" lang="en-US" altLang="zh-CN"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索引文件可以再加索引</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乃至建立多级索引</a:t>
            </a:r>
          </a:p>
          <a:p>
            <a:pPr marR="0" algn="just" defTabSz="914400">
              <a:lnSpc>
                <a:spcPts val="2800"/>
              </a:lnSpc>
              <a:spcBef>
                <a:spcPts val="0"/>
              </a:spcBef>
              <a:buClrTx/>
              <a:buSzTx/>
              <a:buFontTx/>
              <a:defRPr/>
            </a:pPr>
            <a:endParaRPr kumimoji="0" lang="zh-CN" altLang="en-US" sz="2800" kern="0" cap="none" spc="0" normalizeH="0" baseline="0" noProof="0" dirty="0">
              <a:solidFill>
                <a:srgbClr val="003399"/>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p:txBody>
      </p:sp>
      <p:graphicFrame>
        <p:nvGraphicFramePr>
          <p:cNvPr id="12" name="Object 4"/>
          <p:cNvGraphicFramePr>
            <a:graphicFrameLocks noChangeAspect="1"/>
          </p:cNvGraphicFramePr>
          <p:nvPr/>
        </p:nvGraphicFramePr>
        <p:xfrm>
          <a:off x="5143500" y="357188"/>
          <a:ext cx="3749675" cy="6072187"/>
        </p:xfrm>
        <a:graphic>
          <a:graphicData uri="http://schemas.openxmlformats.org/presentationml/2006/ole">
            <mc:AlternateContent xmlns:mc="http://schemas.openxmlformats.org/markup-compatibility/2006">
              <mc:Choice xmlns:v="urn:schemas-microsoft-com:vml" Requires="v">
                <p:oleObj spid="_x0000_s3108" r:id="rId3" imgW="4543425" imgH="5286375" progId="PBrush">
                  <p:embed/>
                </p:oleObj>
              </mc:Choice>
              <mc:Fallback>
                <p:oleObj r:id="rId3" imgW="4543425" imgH="5286375" progId="PBrush">
                  <p:embed/>
                  <p:pic>
                    <p:nvPicPr>
                      <p:cNvPr id="0" name="图片 3075"/>
                      <p:cNvPicPr/>
                      <p:nvPr/>
                    </p:nvPicPr>
                    <p:blipFill>
                      <a:blip r:embed="rId4"/>
                      <a:stretch>
                        <a:fillRect/>
                      </a:stretch>
                    </p:blipFill>
                    <p:spPr>
                      <a:xfrm>
                        <a:off x="5143500" y="357188"/>
                        <a:ext cx="3749675" cy="60721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400" b="1" i="0" u="none" strike="noStrike" kern="0" cap="none" spc="0" normalizeH="0" baseline="0" noProof="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C9C961A-34B2-4DAF-B737-2C46A190445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0" name="矩形 9"/>
          <p:cNvSpPr/>
          <p:nvPr/>
        </p:nvSpPr>
        <p:spPr bwMode="auto">
          <a:xfrm>
            <a:off x="5000628" y="142849"/>
            <a:ext cx="4071934" cy="6500858"/>
          </a:xfrm>
          <a:prstGeom prst="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1" name="Rectangle 2"/>
          <p:cNvSpPr txBox="1">
            <a:spLocks noChangeArrowheads="1"/>
          </p:cNvSpPr>
          <p:nvPr/>
        </p:nvSpPr>
        <p:spPr>
          <a:xfrm>
            <a:off x="179705" y="1414145"/>
            <a:ext cx="4786630" cy="3845560"/>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indent="-342900" algn="just" defTabSz="914400">
              <a:lnSpc>
                <a:spcPts val="2800"/>
              </a:lnSpc>
              <a:spcBef>
                <a:spcPts val="0"/>
              </a:spcBef>
              <a:buClrTx/>
              <a:buSzTx/>
              <a:buFontTx/>
              <a:buChar char="•"/>
              <a:defRPr/>
            </a:pPr>
            <a:endParaRPr kumimoji="0" lang="zh-CN" altLang="en-US" sz="3200" kern="0" cap="none" spc="0" normalizeH="0" baseline="0" noProof="0" dirty="0">
              <a:solidFill>
                <a:srgbClr val="000000"/>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a:p>
            <a:pPr marL="342900" marR="0" indent="-342900" algn="just" defTabSz="914400">
              <a:lnSpc>
                <a:spcPts val="2800"/>
              </a:lnSpc>
              <a:spcBef>
                <a:spcPts val="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按结构分类索引</a:t>
            </a:r>
            <a:endParaRPr kumimoji="0" lang="en-US" altLang="zh-CN"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第一类</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稀疏索引</a:t>
            </a:r>
          </a:p>
          <a:p>
            <a:pPr marL="1151890" marR="0" lvl="2" indent="-228600" algn="just" defTabSz="914400" rtl="0" eaLnBrk="1" fontAlgn="base" latinLnBrk="0" hangingPunct="1">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把所有记录按关键字的值分组，每组一个索引项</a:t>
            </a:r>
          </a:p>
          <a:p>
            <a:pPr marL="1151890" marR="0" lvl="2" indent="-228600" algn="just" defTabSz="914400" rtl="0" eaLnBrk="1" fontAlgn="base" latinLnBrk="0" hangingPunct="1">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这种索引的索引项少</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管理方便</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但更新代价较高</a:t>
            </a:r>
          </a:p>
          <a:p>
            <a:pPr marL="742950" marR="0" lvl="1" indent="-285750" algn="just" defTabSz="914400" rtl="0" eaLnBrk="1" fontAlgn="base" latinLnBrk="0" hangingPunct="1">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第二类</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稠密索引</a:t>
            </a:r>
          </a:p>
          <a:p>
            <a:pPr marR="0" algn="just" defTabSz="914400">
              <a:lnSpc>
                <a:spcPts val="2800"/>
              </a:lnSpc>
              <a:spcBef>
                <a:spcPts val="0"/>
              </a:spcBef>
              <a:buClrTx/>
              <a:buSzTx/>
              <a:buFontTx/>
              <a:defRPr/>
            </a:pPr>
            <a:endParaRPr kumimoji="0" lang="zh-CN" altLang="en-US" sz="2800" kern="0" cap="none" spc="0" normalizeH="0" baseline="0" noProof="0" dirty="0">
              <a:solidFill>
                <a:srgbClr val="003399"/>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p:txBody>
      </p:sp>
      <p:pic>
        <p:nvPicPr>
          <p:cNvPr id="13" name="Picture 2" descr="http://www.agr.cn/info/db-qh/image/chapter/08/8-2-3.gif"/>
          <p:cNvPicPr>
            <a:picLocks noChangeAspect="1"/>
          </p:cNvPicPr>
          <p:nvPr/>
        </p:nvPicPr>
        <p:blipFill>
          <a:blip r:embed="rId2"/>
          <a:stretch>
            <a:fillRect/>
          </a:stretch>
        </p:blipFill>
        <p:spPr>
          <a:xfrm>
            <a:off x="5072063" y="1500188"/>
            <a:ext cx="4000500" cy="3429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98E8D7C-CB31-41AA-9D94-6B629ACC7D9F}"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0" name="矩形 9"/>
          <p:cNvSpPr/>
          <p:nvPr/>
        </p:nvSpPr>
        <p:spPr bwMode="auto">
          <a:xfrm>
            <a:off x="5000628" y="142849"/>
            <a:ext cx="4071934" cy="6500858"/>
          </a:xfrm>
          <a:prstGeom prst="rect">
            <a:avLst/>
          </a:prstGeom>
          <a:solidFill>
            <a:schemeClr val="bg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pitchFamily="2" charset="2"/>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sp>
        <p:nvSpPr>
          <p:cNvPr id="11" name="Rectangle 2"/>
          <p:cNvSpPr txBox="1">
            <a:spLocks noChangeArrowheads="1"/>
          </p:cNvSpPr>
          <p:nvPr/>
        </p:nvSpPr>
        <p:spPr>
          <a:xfrm>
            <a:off x="107950" y="1340484"/>
            <a:ext cx="4786630" cy="4680803"/>
          </a:xfrm>
          <a:prstGeom prst="rect">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marR="0" indent="-342900" algn="just" defTabSz="914400">
              <a:lnSpc>
                <a:spcPts val="2800"/>
              </a:lnSpc>
              <a:spcBef>
                <a:spcPts val="0"/>
              </a:spcBef>
              <a:buClrTx/>
              <a:buSzTx/>
              <a:buFontTx/>
              <a:buChar char="•"/>
              <a:defRPr/>
            </a:pPr>
            <a:endParaRPr kumimoji="0" lang="zh-CN" altLang="en-US" sz="2800" kern="0" cap="none" spc="0" normalizeH="0" baseline="0" noProof="0" dirty="0">
              <a:solidFill>
                <a:srgbClr val="003399"/>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a:p>
            <a:pPr marL="342900" marR="0" indent="-342900" algn="just" defTabSz="914400">
              <a:lnSpc>
                <a:spcPts val="2800"/>
              </a:lnSpc>
              <a:spcBef>
                <a:spcPts val="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按结构分类索引</a:t>
            </a:r>
            <a:endParaRPr kumimoji="0" lang="en-US" altLang="zh-CN"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第一类</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稀疏索引</a:t>
            </a:r>
          </a:p>
          <a:p>
            <a:pPr marL="742950" marR="0" lvl="1" indent="-285750" algn="just" defTabSz="914400" rtl="0" eaLnBrk="1" fontAlgn="base" latinLnBrk="0" hangingPunct="1">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第二类</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稠密索引</a:t>
            </a:r>
          </a:p>
          <a:p>
            <a:pPr marL="1143000" marR="0" lvl="2" indent="-22860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为每个记录设一个索引项</a:t>
            </a:r>
          </a:p>
          <a:p>
            <a:pPr marL="1143000" marR="0" lvl="2" indent="-22860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索引文件有序</a:t>
            </a:r>
          </a:p>
          <a:p>
            <a:pPr marL="1143000" marR="0" lvl="2" indent="-22860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查找、更新方便</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但索引项多，空间复杂性大</a:t>
            </a:r>
            <a:endPar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914400" marR="0" lvl="2" indent="0" algn="just" defTabSz="914400" rtl="0" eaLnBrk="0" fontAlgn="base" latinLnBrk="0" hangingPunct="0">
              <a:lnSpc>
                <a:spcPts val="2800"/>
              </a:lnSpc>
              <a:spcBef>
                <a:spcPts val="0"/>
              </a:spcBef>
              <a:spcAft>
                <a:spcPct val="0"/>
              </a:spcAft>
              <a:buClrTx/>
              <a:buSzPct val="50000"/>
              <a:buFont typeface="Arial" panose="020B0604020202020204" pitchFamily="34" charset="0"/>
              <a:buNone/>
              <a:defRPr/>
            </a:pPr>
            <a:endPar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indent="-342900" algn="just" defTabSz="914400">
              <a:lnSpc>
                <a:spcPts val="2800"/>
              </a:lnSpc>
              <a:spcBef>
                <a:spcPts val="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按索引域特点分类索引</a:t>
            </a: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主索引</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聚集索引</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辅助索引</a:t>
            </a:r>
          </a:p>
          <a:p>
            <a:pPr marL="1143000" marR="0" lvl="2" indent="-22860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l"/>
              <a:defRPr/>
            </a:pPr>
            <a:endPar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R="0" algn="just" defTabSz="914400">
              <a:lnSpc>
                <a:spcPts val="2800"/>
              </a:lnSpc>
              <a:spcBef>
                <a:spcPts val="0"/>
              </a:spcBef>
              <a:buClrTx/>
              <a:buSzTx/>
              <a:buFontTx/>
              <a:defRPr/>
            </a:pPr>
            <a:endParaRPr kumimoji="0" lang="zh-CN" altLang="en-US" sz="2800" kern="0" cap="none" spc="0" normalizeH="0" baseline="0" noProof="0" dirty="0">
              <a:solidFill>
                <a:srgbClr val="003399"/>
              </a:solidFill>
              <a:effectLst>
                <a:outerShdw blurRad="38100" dist="38100" dir="2700000" algn="tl">
                  <a:srgbClr val="C0C0C0"/>
                </a:outerShdw>
              </a:effectLst>
              <a:latin typeface="Times New Roman" panose="02020603050405020304" pitchFamily="18" charset="0"/>
              <a:ea typeface="华文行楷" panose="02010800040101010101" pitchFamily="2" charset="-122"/>
              <a:cs typeface="Times New Roman" panose="02020603050405020304" pitchFamily="18" charset="0"/>
            </a:endParaRPr>
          </a:p>
        </p:txBody>
      </p:sp>
      <p:grpSp>
        <p:nvGrpSpPr>
          <p:cNvPr id="14" name="组合 13"/>
          <p:cNvGrpSpPr/>
          <p:nvPr/>
        </p:nvGrpSpPr>
        <p:grpSpPr>
          <a:xfrm>
            <a:off x="5292725" y="1143000"/>
            <a:ext cx="3527425" cy="4591050"/>
            <a:chOff x="2411760" y="1412776"/>
            <a:chExt cx="3528392" cy="4077469"/>
          </a:xfrm>
        </p:grpSpPr>
        <p:graphicFrame>
          <p:nvGraphicFramePr>
            <p:cNvPr id="87048" name="Object 1"/>
            <p:cNvGraphicFramePr>
              <a:graphicFrameLocks noChangeAspect="1"/>
            </p:cNvGraphicFramePr>
            <p:nvPr/>
          </p:nvGraphicFramePr>
          <p:xfrm>
            <a:off x="2411760" y="1412776"/>
            <a:ext cx="3528392" cy="4077469"/>
          </p:xfrm>
          <a:graphic>
            <a:graphicData uri="http://schemas.openxmlformats.org/presentationml/2006/ole">
              <mc:AlternateContent xmlns:mc="http://schemas.openxmlformats.org/markup-compatibility/2006">
                <mc:Choice xmlns:v="urn:schemas-microsoft-com:vml" Requires="v">
                  <p:oleObj spid="_x0000_s4127" r:id="rId3" imgW="4358005" imgH="4584700" progId="">
                    <p:embed/>
                  </p:oleObj>
                </mc:Choice>
                <mc:Fallback>
                  <p:oleObj r:id="rId3" imgW="4358005" imgH="4584700" progId="">
                    <p:embed/>
                    <p:pic>
                      <p:nvPicPr>
                        <p:cNvPr id="0" name="图片 3078"/>
                        <p:cNvPicPr/>
                        <p:nvPr/>
                      </p:nvPicPr>
                      <p:blipFill>
                        <a:blip r:embed="rId4"/>
                        <a:stretch>
                          <a:fillRect/>
                        </a:stretch>
                      </p:blipFill>
                      <p:spPr>
                        <a:xfrm>
                          <a:off x="2411760" y="1412776"/>
                          <a:ext cx="3528392" cy="4077469"/>
                        </a:xfrm>
                        <a:prstGeom prst="rect">
                          <a:avLst/>
                        </a:prstGeom>
                        <a:noFill/>
                        <a:ln w="38100">
                          <a:noFill/>
                          <a:miter/>
                        </a:ln>
                      </p:spPr>
                    </p:pic>
                  </p:oleObj>
                </mc:Fallback>
              </mc:AlternateContent>
            </a:graphicData>
          </a:graphic>
        </p:graphicFrame>
        <p:sp>
          <p:nvSpPr>
            <p:cNvPr id="85008" name="矩形 15"/>
            <p:cNvSpPr/>
            <p:nvPr/>
          </p:nvSpPr>
          <p:spPr>
            <a:xfrm>
              <a:off x="4139433" y="1498781"/>
              <a:ext cx="431918" cy="360938"/>
            </a:xfrm>
            <a:prstGeom prst="rect">
              <a:avLst/>
            </a:prstGeom>
            <a:solidFill>
              <a:schemeClr val="accent2"/>
            </a:solidFill>
            <a:ln w="9525">
              <a:noFill/>
              <a:miter/>
            </a:ln>
          </p:spPr>
          <p:txBody>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 typeface="Monotype Sorts"/>
                <a:buNone/>
                <a:defRPr/>
              </a:pPr>
              <a:endParaRPr kumimoji="0" lang="zh-CN" altLang="en-US" sz="3000" b="0" i="0" u="none" strike="noStrike" kern="1200" cap="none" spc="0" normalizeH="0" baseline="0" noProof="1">
                <a:ln>
                  <a:noFill/>
                </a:ln>
                <a:solidFill>
                  <a:srgbClr val="808080"/>
                </a:solidFill>
                <a:effectLst>
                  <a:outerShdw blurRad="38100" dist="38100" dir="2700000" algn="tl">
                    <a:srgbClr val="C0C0C0"/>
                  </a:outerShdw>
                </a:effectLst>
                <a:uLnTx/>
                <a:uFillTx/>
                <a:latin typeface="+mn-lt"/>
                <a:ea typeface="华文新魏" panose="02010800040101010101" pitchFamily="2" charset="-12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3650BD0-9AE4-4E75-B910-00E2357C046A}"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Rectangle 2"/>
          <p:cNvSpPr txBox="1">
            <a:spLocks noChangeArrowheads="1"/>
          </p:cNvSpPr>
          <p:nvPr/>
        </p:nvSpPr>
        <p:spPr>
          <a:xfrm>
            <a:off x="142844" y="907580"/>
            <a:ext cx="5221244" cy="5450378"/>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just">
              <a:spcBef>
                <a:spcPct val="20000"/>
              </a:spcBef>
              <a:buChar char="•"/>
            </a:pPr>
            <a:r>
              <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主索引</a:t>
            </a:r>
            <a:r>
              <a:rPr lang="en-US" altLang="zh-CN"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a:t>
            </a:r>
            <a:r>
              <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聚集索引</a:t>
            </a:r>
            <a:r>
              <a:rPr lang="en-US" altLang="zh-CN"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a:t>
            </a:r>
            <a:r>
              <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en-US" sz="3200"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数据文件按照搜索码值排序</a:t>
            </a:r>
            <a:endPar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索引码</a:t>
            </a:r>
            <a:r>
              <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常常为主码上</a:t>
            </a: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，但可以建立在任何搜索码上</a:t>
            </a:r>
            <a:endPar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每个索引项对应</a:t>
            </a:r>
            <a:r>
              <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一个磁盘块</a:t>
            </a:r>
            <a:r>
              <a:rPr lang="en-US" altLang="zh-CN"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 </a:t>
            </a:r>
            <a:endParaRPr lang="en-US" altLang="zh-CN"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索引文件按照键值大小排序</a:t>
            </a:r>
            <a:endPar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主索引是具有</a:t>
            </a:r>
            <a:r>
              <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两个域</a:t>
            </a: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的</a:t>
            </a:r>
            <a:r>
              <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有序定长记录文件</a:t>
            </a:r>
            <a:endParaRPr lang="en-US" altLang="en-US" sz="2800" strike="noStrike"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143000" lvl="2" indent="-228600" algn="just" eaLnBrk="1" fontAlgn="base" hangingPunct="1">
              <a:lnSpc>
                <a:spcPts val="2800"/>
              </a:lnSpc>
              <a:buSzPct val="50000"/>
              <a:buFont typeface="Wingdings" panose="05000000000000000000" pitchFamily="2" charset="2"/>
              <a:buChar char="l"/>
            </a:pPr>
            <a:r>
              <a:rPr lang="en-US" altLang="en-US" sz="24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第一个域存储每个数据文件块的最小键值</a:t>
            </a:r>
            <a:endParaRPr lang="en-US" altLang="en-US" sz="24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1143000" lvl="2" indent="-228600" algn="just" eaLnBrk="1" fontAlgn="base" hangingPunct="1">
              <a:lnSpc>
                <a:spcPts val="2800"/>
              </a:lnSpc>
              <a:buSzPct val="50000"/>
              <a:buFont typeface="Wingdings" panose="05000000000000000000" pitchFamily="2" charset="2"/>
              <a:buChar char="l"/>
            </a:pPr>
            <a:r>
              <a:rPr lang="en-US" altLang="en-US" sz="24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第二个域存储指向记录磁盘块地址的指针</a:t>
            </a:r>
            <a:endParaRPr lang="en-US" altLang="en-US" sz="2400" strike="noStrike"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742950" lvl="1" indent="-285750" algn="just" eaLnBrk="1" fontAlgn="base" hangingPunct="1">
              <a:lnSpc>
                <a:spcPts val="2800"/>
              </a:lnSpc>
              <a:buSzPct val="50000"/>
              <a:buFont typeface="Wingdings" panose="05000000000000000000" pitchFamily="2" charset="2"/>
              <a:buChar char="u"/>
            </a:pP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主索引</a:t>
            </a:r>
            <a:r>
              <a:rPr lang="zh-CN"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常常</a:t>
            </a:r>
            <a:r>
              <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cs typeface="+mn-ea"/>
              </a:rPr>
              <a:t>是稀疏索引</a:t>
            </a:r>
            <a:endParaRPr lang="en-US" altLang="en-US" sz="2800" strike="noStrike" noProof="1">
              <a:solidFill>
                <a:srgbClr val="003399"/>
              </a:solidFill>
              <a:effectLst>
                <a:outerShdw blurRad="38100" dist="38100" dir="2700000">
                  <a:srgbClr val="C0C0C0"/>
                </a:outerShdw>
              </a:effectLst>
              <a:latin typeface="华文新魏" panose="02010800040101010101" pitchFamily="2" charset="-122"/>
              <a:ea typeface="华文新魏" panose="02010800040101010101" pitchFamily="2" charset="-122"/>
            </a:endParaRPr>
          </a:p>
        </p:txBody>
      </p:sp>
      <p:pic>
        <p:nvPicPr>
          <p:cNvPr id="88069" name="Picture 2"/>
          <p:cNvPicPr>
            <a:picLocks noChangeAspect="1"/>
          </p:cNvPicPr>
          <p:nvPr/>
        </p:nvPicPr>
        <p:blipFill>
          <a:blip r:embed="rId2"/>
          <a:stretch>
            <a:fillRect/>
          </a:stretch>
        </p:blipFill>
        <p:spPr>
          <a:xfrm>
            <a:off x="5651500" y="1052513"/>
            <a:ext cx="3551238" cy="51593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p:cTn id="15"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6"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 calcmode="lin" valueType="num">
                                      <p:cBhvr>
                                        <p:cTn id="22"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p:cTn id="29"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5">
                                            <p:txEl>
                                              <p:pRg st="5" end="5"/>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 calcmode="lin" valueType="num">
                                      <p:cBhvr>
                                        <p:cTn id="34"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6" dur="500"/>
                                        <p:tgtEl>
                                          <p:spTgt spid="5">
                                            <p:txEl>
                                              <p:pRg st="6" end="6"/>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 calcmode="lin" valueType="num">
                                      <p:cBhvr>
                                        <p:cTn id="39"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41" dur="500"/>
                                        <p:tgtEl>
                                          <p:spTgt spid="5">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 calcmode="lin" valueType="num">
                                      <p:cBhvr>
                                        <p:cTn id="46"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4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B1B2A45-0F13-403D-8770-82279E6DBEB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Rectangle 2"/>
          <p:cNvSpPr txBox="1">
            <a:spLocks noChangeArrowheads="1"/>
          </p:cNvSpPr>
          <p:nvPr/>
        </p:nvSpPr>
        <p:spPr>
          <a:xfrm>
            <a:off x="221440" y="332656"/>
            <a:ext cx="8737131" cy="3096344"/>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indent="-342900" algn="just" defTabSz="914400">
              <a:spcBef>
                <a:spcPct val="20000"/>
              </a:spcBef>
              <a:buClrTx/>
              <a:buSzTx/>
              <a:buFontTx/>
              <a:buChar char="•"/>
              <a:defRPr/>
            </a:pPr>
            <a:r>
              <a:rPr kumimoji="0" lang="zh-CN" altLang="en-US" sz="32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辅助索引 </a:t>
            </a: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辅助索引必须是</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稠密索引</a:t>
            </a:r>
            <a:endPar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每个搜索码值都有一个索引项</a:t>
            </a:r>
            <a:endPar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辅助索引文件的记录数与数据文件的记录数相等</a:t>
            </a:r>
            <a:endPar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候选码上的辅助索引与稠密聚集索引没有太大区别</a:t>
            </a:r>
            <a:r>
              <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endPar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ts val="2800"/>
              </a:lnSpc>
              <a:spcBef>
                <a:spcPts val="0"/>
              </a:spcBef>
              <a:spcAft>
                <a:spcPct val="0"/>
              </a:spcAft>
              <a:buClrTx/>
              <a:buSzPct val="50000"/>
              <a:buFont typeface="Wingdings" panose="05000000000000000000" pitchFamily="2" charset="2"/>
              <a:buChar char="u"/>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如果辅助索引的搜索码不是一个候选码，</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辅助索引必须包含指向每一条记录的指针</a:t>
            </a:r>
          </a:p>
        </p:txBody>
      </p:sp>
      <p:pic>
        <p:nvPicPr>
          <p:cNvPr id="89093" name="图片 5"/>
          <p:cNvPicPr>
            <a:picLocks noChangeAspect="1"/>
          </p:cNvPicPr>
          <p:nvPr/>
        </p:nvPicPr>
        <p:blipFill>
          <a:blip r:embed="rId2"/>
          <a:stretch>
            <a:fillRect/>
          </a:stretch>
        </p:blipFill>
        <p:spPr>
          <a:xfrm>
            <a:off x="892175" y="3573463"/>
            <a:ext cx="6913563" cy="32051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99BE0E30-DE9A-46C5-A7E0-09C6C231EF15}"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611188" y="1557338"/>
            <a:ext cx="8001000" cy="3005138"/>
          </a:xfrm>
          <a:prstGeom prst="rect">
            <a:avLst/>
          </a:prstGeom>
        </p:spPr>
        <p:txBody>
          <a:bodyPr/>
          <a:lstStyle/>
          <a:p>
            <a:pPr marL="342900" marR="0" indent="-342900" algn="just" defTabSz="914400">
              <a:spcBef>
                <a:spcPts val="0"/>
              </a:spcBef>
              <a:buClr>
                <a:srgbClr val="009999"/>
              </a:buClr>
              <a:buSzPct val="100000"/>
              <a:buChar char="•"/>
              <a:defRPr/>
            </a:pPr>
            <a:r>
              <a:rPr kumimoji="1" lang="zh-CN" altLang="en-US"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优点</a:t>
            </a:r>
            <a:endParaRPr kumimoji="0" lang="en-US" altLang="zh-CN"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rPr>
              <a:t>索引文件比被索引的数据文件小得多</a:t>
            </a:r>
            <a:endParaRPr kumimoji="0" lang="en-US" altLang="zh-CN"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endParaRPr>
          </a:p>
          <a:p>
            <a:pPr marL="685800" marR="0" lvl="1" indent="-22860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rPr>
              <a:t>索引文件搜索比搜索数据文件节省大量时间</a:t>
            </a:r>
            <a:endParaRPr kumimoji="0" lang="en-US" altLang="zh-CN"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endParaRPr>
          </a:p>
          <a:p>
            <a:pPr marL="228600" marR="0" indent="-228600" defTabSz="914400" eaLnBrk="0" hangingPunct="0">
              <a:spcBef>
                <a:spcPts val="0"/>
              </a:spcBef>
              <a:buClr>
                <a:srgbClr val="DAEDEF">
                  <a:lumMod val="50000"/>
                </a:srgbClr>
              </a:buClr>
              <a:buSzTx/>
              <a:buChar char="•"/>
              <a:defRPr/>
            </a:pPr>
            <a:r>
              <a:rPr kumimoji="0" lang="zh-CN" altLang="en-US"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 </a:t>
            </a:r>
            <a:r>
              <a:rPr kumimoji="1" lang="zh-CN" altLang="en-US"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缺点</a:t>
            </a:r>
            <a:endParaRPr kumimoji="1" lang="en-US" altLang="zh-CN" sz="3200" b="0" kern="0" cap="none" spc="0" normalizeH="0" baseline="0" noProof="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pPr marL="685800" marR="0" lvl="1" indent="-228600" algn="l" defTabSz="914400" rtl="0" eaLnBrk="0" fontAlgn="base" latinLnBrk="0" hangingPunct="0">
              <a:lnSpc>
                <a:spcPct val="100000"/>
              </a:lnSpc>
              <a:spcBef>
                <a:spcPts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rPr>
              <a:t>处理数据更新时，需要维护数据文件和索引文件记录之间的序关系</a:t>
            </a:r>
            <a:endParaRPr kumimoji="0" lang="en-US" altLang="zh-CN" sz="2800" b="0" i="0" u="none" strike="noStrike" kern="120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mn-cs"/>
            </a:endParaRPr>
          </a:p>
          <a:p>
            <a:pPr marL="1143000" marR="0" lvl="2" indent="-228600" algn="just" defTabSz="914400" rtl="0" eaLnBrk="1" fontAlgn="base" latinLnBrk="0" hangingPunct="1">
              <a:lnSpc>
                <a:spcPct val="100000"/>
              </a:lnSpc>
              <a:spcBef>
                <a:spcPct val="20000"/>
              </a:spcBef>
              <a:spcAft>
                <a:spcPct val="0"/>
              </a:spcAft>
              <a:buClr>
                <a:srgbClr val="009999"/>
              </a:buClr>
              <a:buSzPct val="65000"/>
              <a:buFont typeface="Monotype Sorts" pitchFamily="2" charset="2"/>
              <a:buChar char="F"/>
              <a:defRPr/>
            </a:pPr>
            <a:endParaRPr kumimoji="1" lang="zh-CN" altLang="en-US" sz="2400" b="0" i="0" u="none" strike="noStrike" kern="0" cap="none" spc="0" normalizeH="0" baseline="0" noProof="0" dirty="0">
              <a:ln>
                <a:noFill/>
              </a:ln>
              <a:solidFill>
                <a:srgbClr val="808080"/>
              </a:solidFill>
              <a:effectLst/>
              <a:uLnTx/>
              <a:uFillTx/>
              <a:latin typeface="Times New Roman" panose="02020603050405020304" pitchFamily="18" charset="0"/>
              <a:ea typeface="华文行楷" panose="02010800040101010101" pitchFamily="2" charset="-122"/>
              <a:cs typeface="Times New Roman" panose="02020603050405020304" pitchFamily="18" charset="0"/>
            </a:endParaRPr>
          </a:p>
          <a:p>
            <a:pPr marL="1143000" marR="0" lvl="2" indent="-228600" algn="just" defTabSz="914400" rtl="0" eaLnBrk="1" fontAlgn="base" latinLnBrk="0" hangingPunct="1">
              <a:lnSpc>
                <a:spcPct val="100000"/>
              </a:lnSpc>
              <a:spcBef>
                <a:spcPct val="20000"/>
              </a:spcBef>
              <a:spcAft>
                <a:spcPct val="0"/>
              </a:spcAft>
              <a:buClr>
                <a:srgbClr val="009999"/>
              </a:buClr>
              <a:buSzPct val="65000"/>
              <a:buFont typeface="Monotype Sorts" pitchFamily="2" charset="2"/>
              <a:buChar char="F"/>
              <a:defRPr/>
            </a:pPr>
            <a:endParaRPr kumimoji="1" lang="zh-CN" altLang="en-US" sz="2400" b="0" i="0" u="none" strike="noStrike" kern="0" cap="none" spc="0" normalizeH="0" baseline="0" noProof="0" dirty="0">
              <a:ln>
                <a:noFill/>
              </a:ln>
              <a:solidFill>
                <a:srgbClr val="808080"/>
              </a:solidFill>
              <a:effectLst/>
              <a:uLnTx/>
              <a:uFillTx/>
              <a:latin typeface="Times New Roman" panose="02020603050405020304" pitchFamily="18" charset="0"/>
              <a:ea typeface="华文行楷" panose="02010800040101010101" pitchFamily="2" charset="-122"/>
              <a:cs typeface="Times New Roman" panose="02020603050405020304" pitchFamily="18" charset="0"/>
            </a:endParaRPr>
          </a:p>
          <a:p>
            <a:pPr marL="1143000" marR="0" lvl="2" indent="-228600" algn="just" defTabSz="914400" rtl="0" eaLnBrk="1" fontAlgn="base" latinLnBrk="0" hangingPunct="1">
              <a:lnSpc>
                <a:spcPct val="100000"/>
              </a:lnSpc>
              <a:spcBef>
                <a:spcPct val="20000"/>
              </a:spcBef>
              <a:spcAft>
                <a:spcPct val="0"/>
              </a:spcAft>
              <a:buClr>
                <a:srgbClr val="009999"/>
              </a:buClr>
              <a:buSzPct val="65000"/>
              <a:buFont typeface="Monotype Sorts" pitchFamily="2" charset="2"/>
              <a:buChar char="F"/>
              <a:defRPr/>
            </a:pPr>
            <a:endParaRPr kumimoji="1" lang="zh-CN" altLang="en-US" sz="2400" b="0" i="0" u="none" strike="noStrike" kern="0" cap="none" spc="0" normalizeH="0" baseline="0" noProof="0" dirty="0">
              <a:ln>
                <a:noFill/>
              </a:ln>
              <a:solidFill>
                <a:srgbClr val="808080"/>
              </a:solidFill>
              <a:effectLst/>
              <a:uLnTx/>
              <a:uFillTx/>
              <a:latin typeface="Times New Roman" panose="02020603050405020304" pitchFamily="18" charset="0"/>
              <a:ea typeface="华文行楷" panose="02010800040101010101" pitchFamily="2" charset="-122"/>
              <a:cs typeface="Times New Roman" panose="02020603050405020304" pitchFamily="18" charset="0"/>
            </a:endParaRPr>
          </a:p>
        </p:txBody>
      </p:sp>
      <p:pic>
        <p:nvPicPr>
          <p:cNvPr id="90117" name="图片 4"/>
          <p:cNvPicPr>
            <a:picLocks noChangeAspect="1"/>
          </p:cNvPicPr>
          <p:nvPr/>
        </p:nvPicPr>
        <p:blipFill>
          <a:blip r:embed="rId2"/>
          <a:stretch>
            <a:fillRect/>
          </a:stretch>
        </p:blipFill>
        <p:spPr>
          <a:xfrm>
            <a:off x="1331913" y="12700"/>
            <a:ext cx="8064500" cy="12557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7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7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结构</a:t>
            </a: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AF0FFE-4E2F-4250-BE16-EEC04A21441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a:xfrm>
            <a:off x="3225800" y="6553200"/>
            <a:ext cx="4343400" cy="3048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01670C2-A4E8-4990-AE14-DD4A3D74FBB2}"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87</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5"/>
          <p:cNvSpPr txBox="1">
            <a:spLocks noChangeArrowheads="1"/>
          </p:cNvSpPr>
          <p:nvPr/>
        </p:nvSpPr>
        <p:spPr bwMode="auto">
          <a:xfrm>
            <a:off x="468313" y="1052513"/>
            <a:ext cx="8429625" cy="2859088"/>
          </a:xfrm>
          <a:prstGeom prst="rect">
            <a:avLst/>
          </a:prstGeom>
          <a:noFill/>
          <a:ln w="9525">
            <a:noFill/>
            <a:miter lim="800000"/>
          </a:ln>
          <a:effectLst/>
        </p:spPr>
        <p:txBody>
          <a:bodyPr/>
          <a:lstStyle/>
          <a:p>
            <a:pPr marR="0" defTabSz="914400" eaLnBrk="0" hangingPunct="0">
              <a:spcBef>
                <a:spcPts val="0"/>
              </a:spcBef>
              <a:buClrTx/>
              <a:buSzTx/>
              <a:buFont typeface="Wingdings" panose="05000000000000000000" pitchFamily="2" charset="2"/>
              <a:defRPr/>
            </a:pPr>
            <a:endParaRPr kumimoji="0" lang="en-US" altLang="zh-CN" sz="2800" kern="0" cap="none" spc="0" normalizeH="0" baseline="0" noProof="0" dirty="0">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 7"/>
          <p:cNvSpPr/>
          <p:nvPr/>
        </p:nvSpPr>
        <p:spPr bwMode="auto">
          <a:xfrm>
            <a:off x="1285852" y="3933056"/>
            <a:ext cx="7390604" cy="2643206"/>
          </a:xfrm>
          <a:prstGeom prst="roundRect">
            <a:avLst/>
          </a:prstGeom>
          <a:solidFill>
            <a:srgbClr val="FFFFCC"/>
          </a:solidFill>
          <a:ln w="9525" cap="flat" cmpd="sng" algn="ctr">
            <a:solidFill>
              <a:srgbClr val="FF0000"/>
            </a:solidFill>
            <a:prstDash val="solid"/>
            <a:round/>
            <a:headEnd type="none" w="med" len="med"/>
            <a:tailEnd type="none" w="med" len="med"/>
          </a:ln>
          <a:effectLst>
            <a:outerShdw blurRad="50800" dist="38100" dir="18900000" algn="bl" rotWithShape="0">
              <a:prstClr val="black">
                <a:alpha val="40000"/>
              </a:prstClr>
            </a:outerShdw>
          </a:effectLst>
          <a:scene3d>
            <a:camera prst="orthographicFront">
              <a:rot lat="0" lon="0" rev="0"/>
            </a:camera>
            <a:lightRig rig="balanced" dir="t">
              <a:rot lat="0" lon="0" rev="8700000"/>
            </a:lightRig>
          </a:scene3d>
          <a:sp3d>
            <a:bevelT w="190500" h="38100"/>
          </a:sp3d>
        </p:spPr>
        <p:txBody>
          <a:bodyPr/>
          <a:lstStyle/>
          <a:p>
            <a:pPr marL="342900" marR="0" lvl="0" indent="-342900" algn="just" defTabSz="914400" rtl="0" eaLnBrk="1" fontAlgn="base" latinLnBrk="0" hangingPunct="1">
              <a:lnSpc>
                <a:spcPct val="110000"/>
              </a:lnSpc>
              <a:spcBef>
                <a:spcPct val="20000"/>
              </a:spcBef>
              <a:spcAft>
                <a:spcPct val="0"/>
              </a:spcAft>
              <a:buClr>
                <a:srgbClr val="009999"/>
              </a:buClr>
              <a:buSzPct val="50000"/>
              <a:buFontTx/>
              <a:buNone/>
              <a:defRPr/>
            </a:pPr>
            <a:endParaRPr kumimoji="1" lang="zh-CN" altLang="en-US" sz="3000" b="1" i="0" u="none" strike="noStrike" kern="1200" cap="none" spc="0" normalizeH="0" baseline="0" noProof="0">
              <a:ln>
                <a:noFill/>
              </a:ln>
              <a:solidFill>
                <a:srgbClr val="808080"/>
              </a:solidFill>
              <a:effectLst/>
              <a:uLnTx/>
              <a:uFillTx/>
              <a:latin typeface="Times New Roman" panose="02020603050405020304" pitchFamily="18" charset="0"/>
              <a:ea typeface="华文新魏" panose="02010800040101010101" pitchFamily="2" charset="-122"/>
              <a:cs typeface="+mn-cs"/>
            </a:endParaRPr>
          </a:p>
        </p:txBody>
      </p:sp>
      <p:graphicFrame>
        <p:nvGraphicFramePr>
          <p:cNvPr id="9" name="Group 34"/>
          <p:cNvGraphicFramePr>
            <a:graphicFrameLocks noGrp="1"/>
          </p:cNvGraphicFramePr>
          <p:nvPr/>
        </p:nvGraphicFramePr>
        <p:xfrm>
          <a:off x="1928813" y="4106863"/>
          <a:ext cx="6027739" cy="584200"/>
        </p:xfrm>
        <a:graphic>
          <a:graphicData uri="http://schemas.openxmlformats.org/drawingml/2006/table">
            <a:tbl>
              <a:tblPr/>
              <a:tblGrid>
                <a:gridCol w="677559">
                  <a:extLst>
                    <a:ext uri="{9D8B030D-6E8A-4147-A177-3AD203B41FA5}">
                      <a16:colId xmlns:a16="http://schemas.microsoft.com/office/drawing/2014/main" val="20000"/>
                    </a:ext>
                  </a:extLst>
                </a:gridCol>
                <a:gridCol w="677559">
                  <a:extLst>
                    <a:ext uri="{9D8B030D-6E8A-4147-A177-3AD203B41FA5}">
                      <a16:colId xmlns:a16="http://schemas.microsoft.com/office/drawing/2014/main" val="20001"/>
                    </a:ext>
                  </a:extLst>
                </a:gridCol>
                <a:gridCol w="617855">
                  <a:extLst>
                    <a:ext uri="{9D8B030D-6E8A-4147-A177-3AD203B41FA5}">
                      <a16:colId xmlns:a16="http://schemas.microsoft.com/office/drawing/2014/main" val="20002"/>
                    </a:ext>
                  </a:extLst>
                </a:gridCol>
                <a:gridCol w="737263">
                  <a:extLst>
                    <a:ext uri="{9D8B030D-6E8A-4147-A177-3AD203B41FA5}">
                      <a16:colId xmlns:a16="http://schemas.microsoft.com/office/drawing/2014/main" val="20003"/>
                    </a:ext>
                  </a:extLst>
                </a:gridCol>
                <a:gridCol w="677559">
                  <a:extLst>
                    <a:ext uri="{9D8B030D-6E8A-4147-A177-3AD203B41FA5}">
                      <a16:colId xmlns:a16="http://schemas.microsoft.com/office/drawing/2014/main" val="20004"/>
                    </a:ext>
                  </a:extLst>
                </a:gridCol>
                <a:gridCol w="602274">
                  <a:extLst>
                    <a:ext uri="{9D8B030D-6E8A-4147-A177-3AD203B41FA5}">
                      <a16:colId xmlns:a16="http://schemas.microsoft.com/office/drawing/2014/main" val="20005"/>
                    </a:ext>
                  </a:extLst>
                </a:gridCol>
                <a:gridCol w="583565">
                  <a:extLst>
                    <a:ext uri="{9D8B030D-6E8A-4147-A177-3AD203B41FA5}">
                      <a16:colId xmlns:a16="http://schemas.microsoft.com/office/drawing/2014/main" val="20006"/>
                    </a:ext>
                  </a:extLst>
                </a:gridCol>
                <a:gridCol w="822047">
                  <a:extLst>
                    <a:ext uri="{9D8B030D-6E8A-4147-A177-3AD203B41FA5}">
                      <a16:colId xmlns:a16="http://schemas.microsoft.com/office/drawing/2014/main" val="20007"/>
                    </a:ext>
                  </a:extLst>
                </a:gridCol>
                <a:gridCol w="632058">
                  <a:extLst>
                    <a:ext uri="{9D8B030D-6E8A-4147-A177-3AD203B41FA5}">
                      <a16:colId xmlns:a16="http://schemas.microsoft.com/office/drawing/2014/main" val="20008"/>
                    </a:ext>
                  </a:extLst>
                </a:gridCol>
              </a:tblGrid>
              <a:tr h="5842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P</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a:t>
                      </a:r>
                      <a:endParaRPr kumimoji="1" lang="zh-CN" altLang="en-US"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i-1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P</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i</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i</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a:t>
                      </a:r>
                      <a:endParaRPr kumimoji="1" lang="zh-CN" altLang="en-US"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K</a:t>
                      </a:r>
                      <a:r>
                        <a:rPr kumimoji="1" lang="en-US" altLang="zh-CN"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n-1</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en-US" altLang="zh-CN" sz="3000" b="0" i="1" u="none" strike="noStrike" cap="none" normalizeH="0" baseline="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P</a:t>
                      </a:r>
                      <a:r>
                        <a:rPr kumimoji="1" lang="en-US" altLang="zh-CN" sz="3000" b="0" i="1" u="none" strike="noStrike" cap="none" normalizeH="0" baseline="-25000" dirty="0" err="1">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rPr>
                        <a:t>n</a:t>
                      </a:r>
                      <a:endParaRPr kumimoji="1" lang="zh-CN" altLang="en-US" sz="3000" b="0" i="1" u="none" strike="noStrike" cap="none" normalizeH="0" baseline="-25000" dirty="0">
                        <a:ln>
                          <a:noFill/>
                        </a:ln>
                        <a:solidFill>
                          <a:srgbClr val="800000"/>
                        </a:solidFill>
                        <a:effectLst/>
                        <a:latin typeface="Times New Roman" panose="02020603050405020304" pitchFamily="18" charset="0"/>
                        <a:ea typeface="楷体_GB2312" pitchFamily="49" charset="-122"/>
                        <a:cs typeface="Times New Roman" panose="02020603050405020304" pitchFamily="18" charset="0"/>
                      </a:endParaRPr>
                    </a:p>
                  </a:txBody>
                  <a:tcPr marL="91443" marR="91443" marT="58421" marB="5842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92189" name="组合 9"/>
          <p:cNvGrpSpPr/>
          <p:nvPr/>
        </p:nvGrpSpPr>
        <p:grpSpPr>
          <a:xfrm>
            <a:off x="1346200" y="4492625"/>
            <a:ext cx="6507163" cy="1889125"/>
            <a:chOff x="1345715" y="4492325"/>
            <a:chExt cx="6507316" cy="1889790"/>
          </a:xfrm>
        </p:grpSpPr>
        <p:grpSp>
          <p:nvGrpSpPr>
            <p:cNvPr id="92190" name="Group 42"/>
            <p:cNvGrpSpPr/>
            <p:nvPr/>
          </p:nvGrpSpPr>
          <p:grpSpPr>
            <a:xfrm>
              <a:off x="1345715" y="4993051"/>
              <a:ext cx="1385888" cy="1350962"/>
              <a:chOff x="816" y="2880"/>
              <a:chExt cx="873" cy="851"/>
            </a:xfrm>
          </p:grpSpPr>
          <p:sp>
            <p:nvSpPr>
              <p:cNvPr id="93227" name="AutoShape 35"/>
              <p:cNvSpPr/>
              <p:nvPr/>
            </p:nvSpPr>
            <p:spPr>
              <a:xfrm>
                <a:off x="816" y="2880"/>
                <a:ext cx="672" cy="576"/>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fontAlgn="base">
                  <a:spcBef>
                    <a:spcPct val="20000"/>
                  </a:spcBef>
                </a:pPr>
                <a:endParaRPr lang="en-US" altLang="zh-CN" sz="2800" b="0" strike="noStrike" noProof="1">
                  <a:solidFill>
                    <a:srgbClr val="000000"/>
                  </a:solidFill>
                  <a:effectLst>
                    <a:outerShdw blurRad="38100" dist="38100" dir="2700000">
                      <a:srgbClr val="C0C0C0"/>
                    </a:outerShdw>
                  </a:effectLst>
                  <a:latin typeface="楷体_GB2312"/>
                  <a:ea typeface="楷体_GB2312"/>
                </a:endParaRPr>
              </a:p>
            </p:txBody>
          </p:sp>
          <p:sp>
            <p:nvSpPr>
              <p:cNvPr id="93228" name="Text Box 36"/>
              <p:cNvSpPr txBox="1"/>
              <p:nvPr/>
            </p:nvSpPr>
            <p:spPr>
              <a:xfrm>
                <a:off x="873" y="3441"/>
                <a:ext cx="816" cy="290"/>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Times New Roman" panose="02020603050405020304" pitchFamily="18" charset="0"/>
                    <a:cs typeface="楷体_GB2312"/>
                  </a:rPr>
                  <a:t>X&lt;K</a:t>
                </a:r>
                <a:r>
                  <a:rPr kumimoji="0" lang="en-US" altLang="zh-CN" sz="2400" b="0" i="1" u="none" strike="noStrike" kern="1200" cap="none" spc="0" normalizeH="0" baseline="-25000" noProof="1">
                    <a:ln>
                      <a:noFill/>
                    </a:ln>
                    <a:solidFill>
                      <a:srgbClr val="000000"/>
                    </a:solidFill>
                    <a:effectLst>
                      <a:outerShdw blurRad="38100" dist="38100" dir="2700000" algn="tl">
                        <a:srgbClr val="C0C0C0"/>
                      </a:outerShdw>
                    </a:effectLst>
                    <a:uLnTx/>
                    <a:uFillTx/>
                    <a:latin typeface="楷体_GB2312"/>
                    <a:ea typeface="Times New Roman" panose="02020603050405020304" pitchFamily="18" charset="0"/>
                    <a:cs typeface="楷体_GB2312"/>
                  </a:rPr>
                  <a:t>1</a:t>
                </a:r>
              </a:p>
            </p:txBody>
          </p:sp>
        </p:grpSp>
        <p:grpSp>
          <p:nvGrpSpPr>
            <p:cNvPr id="92193" name="Group 43"/>
            <p:cNvGrpSpPr/>
            <p:nvPr/>
          </p:nvGrpSpPr>
          <p:grpSpPr>
            <a:xfrm>
              <a:off x="4110436" y="5064490"/>
              <a:ext cx="1889125" cy="1317625"/>
              <a:chOff x="2600" y="2880"/>
              <a:chExt cx="1190" cy="830"/>
            </a:xfrm>
          </p:grpSpPr>
          <p:sp>
            <p:nvSpPr>
              <p:cNvPr id="93225" name="Text Box 40"/>
              <p:cNvSpPr txBox="1"/>
              <p:nvPr/>
            </p:nvSpPr>
            <p:spPr>
              <a:xfrm>
                <a:off x="2600" y="3420"/>
                <a:ext cx="1190" cy="290"/>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K</a:t>
                </a:r>
                <a:r>
                  <a:rPr kumimoji="0" lang="en-US" altLang="zh-CN" sz="2400" b="0" i="1" u="none" strike="noStrike" kern="1200" cap="none" spc="0" normalizeH="0" baseline="-2500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i-1</a:t>
                </a: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&lt;=X&lt;K</a:t>
                </a:r>
                <a:r>
                  <a:rPr kumimoji="0" lang="en-US" altLang="zh-CN" sz="2400" b="0" i="1" u="none" strike="noStrike" kern="1200" cap="none" spc="0" normalizeH="0" baseline="-2500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i</a:t>
                </a:r>
              </a:p>
            </p:txBody>
          </p:sp>
          <p:sp>
            <p:nvSpPr>
              <p:cNvPr id="93226" name="AutoShape 41"/>
              <p:cNvSpPr/>
              <p:nvPr/>
            </p:nvSpPr>
            <p:spPr>
              <a:xfrm>
                <a:off x="2736" y="2880"/>
                <a:ext cx="671" cy="576"/>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fontAlgn="base">
                  <a:spcBef>
                    <a:spcPct val="20000"/>
                  </a:spcBef>
                </a:pPr>
                <a:endParaRPr lang="en-US" altLang="zh-CN" sz="2800" b="0" strike="noStrike" noProof="1">
                  <a:solidFill>
                    <a:srgbClr val="000000"/>
                  </a:solidFill>
                  <a:effectLst>
                    <a:outerShdw blurRad="38100" dist="38100" dir="2700000">
                      <a:srgbClr val="C0C0C0"/>
                    </a:outerShdw>
                  </a:effectLst>
                  <a:latin typeface="楷体_GB2312"/>
                  <a:ea typeface="楷体_GB2312"/>
                </a:endParaRPr>
              </a:p>
            </p:txBody>
          </p:sp>
        </p:grpSp>
        <p:sp>
          <p:nvSpPr>
            <p:cNvPr id="92196" name="Line 47"/>
            <p:cNvSpPr/>
            <p:nvPr/>
          </p:nvSpPr>
          <p:spPr>
            <a:xfrm flipH="1">
              <a:off x="1856902" y="4516146"/>
              <a:ext cx="381009" cy="500238"/>
            </a:xfrm>
            <a:prstGeom prst="line">
              <a:avLst/>
            </a:prstGeom>
            <a:ln w="38100" cap="flat" cmpd="sng">
              <a:solidFill>
                <a:srgbClr val="C0C0C0"/>
              </a:solidFill>
              <a:prstDash val="solid"/>
              <a:miter/>
              <a:headEnd type="none" w="med" len="med"/>
              <a:tailEnd type="triangle" w="med" len="med"/>
            </a:ln>
          </p:spPr>
          <p:txBody>
            <a:bodyPr wrap="none" anchor="t" anchorCtr="0"/>
            <a:lstStyle/>
            <a:p>
              <a:pPr eaLnBrk="0" hangingPunct="0">
                <a:spcBef>
                  <a:spcPct val="20000"/>
                </a:spcBef>
              </a:pPr>
              <a:endParaRPr lang="zh-CN" altLang="en-US">
                <a:solidFill>
                  <a:srgbClr val="000000"/>
                </a:solidFill>
                <a:latin typeface="楷体_GB2312"/>
                <a:ea typeface="楷体_GB2312"/>
              </a:endParaRPr>
            </a:p>
          </p:txBody>
        </p:sp>
        <p:sp>
          <p:nvSpPr>
            <p:cNvPr id="92197" name="Line 48"/>
            <p:cNvSpPr/>
            <p:nvPr/>
          </p:nvSpPr>
          <p:spPr>
            <a:xfrm>
              <a:off x="4811309" y="4492325"/>
              <a:ext cx="46038" cy="595523"/>
            </a:xfrm>
            <a:prstGeom prst="line">
              <a:avLst/>
            </a:prstGeom>
            <a:ln w="38100" cap="flat" cmpd="sng">
              <a:solidFill>
                <a:srgbClr val="C0C0C0"/>
              </a:solidFill>
              <a:prstDash val="solid"/>
              <a:miter/>
              <a:headEnd type="none" w="med" len="med"/>
              <a:tailEnd type="triangle" w="med" len="med"/>
            </a:ln>
          </p:spPr>
          <p:txBody>
            <a:bodyPr wrap="none" anchor="t" anchorCtr="0"/>
            <a:lstStyle/>
            <a:p>
              <a:pPr eaLnBrk="0" hangingPunct="0">
                <a:spcBef>
                  <a:spcPct val="20000"/>
                </a:spcBef>
              </a:pPr>
              <a:endParaRPr lang="zh-CN" altLang="en-US">
                <a:solidFill>
                  <a:srgbClr val="000000"/>
                </a:solidFill>
                <a:latin typeface="楷体_GB2312"/>
                <a:ea typeface="楷体_GB2312"/>
              </a:endParaRPr>
            </a:p>
          </p:txBody>
        </p:sp>
        <p:sp>
          <p:nvSpPr>
            <p:cNvPr id="92198" name="Line 49"/>
            <p:cNvSpPr/>
            <p:nvPr/>
          </p:nvSpPr>
          <p:spPr>
            <a:xfrm>
              <a:off x="7730790" y="4524086"/>
              <a:ext cx="122241" cy="547881"/>
            </a:xfrm>
            <a:prstGeom prst="line">
              <a:avLst/>
            </a:prstGeom>
            <a:ln w="38100" cap="flat" cmpd="sng">
              <a:solidFill>
                <a:srgbClr val="C0C0C0"/>
              </a:solidFill>
              <a:prstDash val="solid"/>
              <a:miter/>
              <a:headEnd type="none" w="med" len="med"/>
              <a:tailEnd type="triangle" w="med" len="med"/>
            </a:ln>
          </p:spPr>
          <p:txBody>
            <a:bodyPr wrap="none" anchor="t" anchorCtr="0"/>
            <a:lstStyle/>
            <a:p>
              <a:pPr eaLnBrk="0" hangingPunct="0">
                <a:spcBef>
                  <a:spcPct val="20000"/>
                </a:spcBef>
              </a:pPr>
              <a:endParaRPr lang="zh-CN" altLang="en-US">
                <a:solidFill>
                  <a:srgbClr val="000000"/>
                </a:solidFill>
                <a:latin typeface="楷体_GB2312"/>
                <a:ea typeface="楷体_GB2312"/>
              </a:endParaRPr>
            </a:p>
          </p:txBody>
        </p:sp>
      </p:grpSp>
      <p:sp>
        <p:nvSpPr>
          <p:cNvPr id="22" name="内容占位符 2"/>
          <p:cNvSpPr>
            <a:spLocks noGrp="1"/>
          </p:cNvSpPr>
          <p:nvPr>
            <p:ph idx="1"/>
          </p:nvPr>
        </p:nvSpPr>
        <p:spPr>
          <a:xfrm>
            <a:off x="428625" y="1143000"/>
            <a:ext cx="8607425" cy="5214938"/>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2800" b="1" i="0" u="none" strike="noStrike" kern="0" cap="none" spc="0" normalizeH="0" baseline="30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树索引是一种多级索引，采用</a:t>
            </a:r>
            <a:r>
              <a:rPr kumimoji="0" lang="zh-CN" altLang="en-US" sz="28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平衡树</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的结构</a:t>
            </a:r>
            <a:endParaRPr kumimoji="0" lang="zh-CN" altLang="en-US" sz="32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ct val="100000"/>
              </a:lnSpc>
              <a:spcBef>
                <a:spcPct val="0"/>
              </a:spcBef>
              <a:spcAft>
                <a:spcPct val="0"/>
              </a:spcAft>
              <a:buClr>
                <a:srgbClr val="003399"/>
              </a:buClr>
              <a:buSzTx/>
              <a:buFont typeface="Symbol" panose="05050102010706020507" pitchFamily="18" charset="2"/>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数据插入和删除的情况下仍能保持执行效率</a:t>
            </a:r>
          </a:p>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典型的</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2800" b="1" i="0" u="none" strike="noStrike" kern="0" cap="none" spc="0" normalizeH="0" baseline="30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树结点结构如下，它最多包含</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n-1</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个搜索码值</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1</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2</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n-1</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 </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以及</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n</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个指针</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P</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1</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,P</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2</a:t>
            </a:r>
            <a:r>
              <a:rPr kumimoji="0" lang="en-US" altLang="zh-CN"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,…,P</a:t>
            </a:r>
            <a:r>
              <a:rPr kumimoji="0" lang="en-US" altLang="zh-CN" sz="2800" b="1" i="0" u="none" strike="noStrike" kern="0" cap="none" spc="0" normalizeH="0" baseline="-2500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n</a:t>
            </a:r>
            <a:r>
              <a:rPr kumimoji="0" lang="zh-CN" altLang="en-US" sz="2800" b="1" i="0" u="none" strike="noStrike" kern="0" cap="none" spc="0" normalizeH="0" baseline="0" noProof="1">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。每个结点中的搜索码值排序存放</a:t>
            </a:r>
            <a:endParaRPr kumimoji="0" lang="zh-CN" altLang="en-US" sz="3200" b="1" i="0" u="none" strike="noStrike" kern="0" cap="none" spc="0" normalizeH="0" baseline="0" noProof="1">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ct val="100000"/>
              </a:lnSpc>
              <a:spcBef>
                <a:spcPct val="0"/>
              </a:spcBef>
              <a:spcAft>
                <a:spcPct val="0"/>
              </a:spcAft>
              <a:buClr>
                <a:srgbClr val="003399"/>
              </a:buClr>
              <a:buSzTx/>
              <a:buFont typeface="Symbol" panose="05050102010706020507" pitchFamily="18" charset="2"/>
              <a:buChar char="-"/>
              <a:defRPr/>
            </a:pP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数据如果</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i&lt;j, </a:t>
            </a:r>
            <a:r>
              <a:rPr kumimoji="0" lang="zh-CN" altLang="en-US"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那么</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K</a:t>
            </a:r>
            <a:r>
              <a:rPr kumimoji="0" lang="en-US" altLang="zh-CN" sz="2800" b="1" i="0" u="none" strike="noStrike" kern="0" cap="none" spc="0" normalizeH="0" baseline="-2500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i</a:t>
            </a:r>
            <a:r>
              <a:rPr kumimoji="0" lang="en-US" altLang="zh-CN" sz="2800" b="1" i="0" u="none" strike="noStrike" kern="0" cap="none" spc="0" normalizeH="0" baseline="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&lt;K</a:t>
            </a:r>
            <a:r>
              <a:rPr kumimoji="0" lang="en-US" altLang="zh-CN" sz="2800" b="1" i="0" u="none" strike="noStrike" kern="0" cap="none" spc="0" normalizeH="0" baseline="-2500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j</a:t>
            </a:r>
            <a:endParaRPr kumimoji="0" lang="zh-CN" altLang="en-US" sz="2800" b="1" i="0" u="none" strike="noStrike" kern="0" cap="none" spc="0" normalizeH="0" baseline="-25000" noProof="1">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1">
              <a:ln>
                <a:noFill/>
              </a:ln>
              <a:solidFill>
                <a:schemeClr val="tx1"/>
              </a:solidFill>
              <a:effectLst>
                <a:outerShdw blurRad="38100" dist="38100" dir="2700000" algn="tl">
                  <a:srgbClr val="C0C0C0"/>
                </a:outerShdw>
              </a:effectLst>
              <a:uLnTx/>
              <a:uFillTx/>
              <a:latin typeface="+mn-lt"/>
              <a:ea typeface="+mn-ea"/>
              <a:cs typeface="楷体_GB2312"/>
            </a:endParaRPr>
          </a:p>
        </p:txBody>
      </p:sp>
      <p:sp>
        <p:nvSpPr>
          <p:cNvPr id="23" name="AutoShape 41"/>
          <p:cNvSpPr/>
          <p:nvPr/>
        </p:nvSpPr>
        <p:spPr bwMode="auto">
          <a:xfrm>
            <a:off x="7327900" y="5064125"/>
            <a:ext cx="1066800" cy="91440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fontAlgn="base">
              <a:spcBef>
                <a:spcPct val="20000"/>
              </a:spcBef>
            </a:pPr>
            <a:endParaRPr lang="en-US" altLang="zh-CN" sz="2800" b="0" strike="noStrike" noProof="1">
              <a:solidFill>
                <a:srgbClr val="000000"/>
              </a:solidFill>
              <a:effectLst>
                <a:outerShdw blurRad="38100" dist="38100" dir="2700000">
                  <a:srgbClr val="C0C0C0"/>
                </a:outerShdw>
              </a:effectLst>
              <a:latin typeface="楷体_GB2312"/>
              <a:ea typeface="楷体_GB2312"/>
            </a:endParaRPr>
          </a:p>
        </p:txBody>
      </p:sp>
      <p:sp>
        <p:nvSpPr>
          <p:cNvPr id="24" name="Text Box 40"/>
          <p:cNvSpPr txBox="1"/>
          <p:nvPr/>
        </p:nvSpPr>
        <p:spPr bwMode="auto">
          <a:xfrm>
            <a:off x="7292975" y="5978525"/>
            <a:ext cx="1243013" cy="460375"/>
          </a:xfrm>
          <a:prstGeom prst="rect">
            <a:avLst/>
          </a:prstGeom>
          <a:noFill/>
          <a:ln w="9525">
            <a:noFill/>
            <a:miter/>
          </a:ln>
        </p:spPr>
        <p:txBody>
          <a:bodyPr>
            <a:spAutoFit/>
          </a:bodyPr>
          <a:lstStyle>
            <a:lvl1pPr marL="342900" indent="-342900" algn="l" rtl="0" eaLnBrk="0" fontAlgn="base" hangingPunct="0">
              <a:spcBef>
                <a:spcPct val="20000"/>
              </a:spcBef>
              <a:spcAft>
                <a:spcPct val="0"/>
              </a:spcAft>
              <a:buChar char="•"/>
              <a:defRPr sz="3200" b="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0">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0">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0">
                <a:solidFill>
                  <a:srgbClr val="003399"/>
                </a:solidFill>
                <a:effectLst>
                  <a:outerShdw blurRad="38100" dist="38100" dir="2700000" algn="tl">
                    <a:srgbClr val="C0C0C0"/>
                  </a:outerShdw>
                </a:effectLst>
                <a:latin typeface="+mn-lt"/>
                <a:ea typeface="+mn-ea"/>
                <a:cs typeface="楷体_GB2312"/>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0" i="1" u="none" strike="noStrike" kern="1200" cap="none" spc="0" normalizeH="0" baseline="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X&gt;=K</a:t>
            </a:r>
            <a:r>
              <a:rPr kumimoji="0" lang="en-US" altLang="zh-CN" sz="2400" b="0" i="1" u="none" strike="noStrike" kern="1200" cap="none" spc="0" normalizeH="0" baseline="-25000" noProof="1">
                <a:ln>
                  <a:noFill/>
                </a:ln>
                <a:solidFill>
                  <a:srgbClr val="000000"/>
                </a:solidFill>
                <a:effectLst>
                  <a:outerShdw blurRad="38100" dist="38100" dir="2700000" algn="tl">
                    <a:srgbClr val="C0C0C0"/>
                  </a:outerShdw>
                </a:effectLst>
                <a:uLnTx/>
                <a:uFillTx/>
                <a:latin typeface="楷体_GB2312"/>
                <a:ea typeface="华文行楷" panose="02010800040101010101" pitchFamily="2" charset="-122"/>
                <a:cs typeface="楷体_GB2312"/>
              </a:rPr>
              <a:t>n-1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998D592-B34B-4604-A13C-C3E55D57EE63}"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428625" y="1214438"/>
            <a:ext cx="8607425" cy="731838"/>
          </a:xfrm>
          <a:prstGeom prst="rect">
            <a:avLst/>
          </a:prstGeom>
          <a:noFill/>
          <a:ln w="9525">
            <a:noFill/>
            <a:miter/>
          </a:ln>
        </p:spPr>
        <p:txBody>
          <a:bodyPr/>
          <a:lstStyle/>
          <a:p>
            <a:pPr marL="342900" indent="-342900" algn="just" eaLnBrk="0" hangingPunct="0">
              <a:buChar char="•"/>
            </a:pPr>
            <a:r>
              <a:rPr lang="en-US" altLang="zh-CN" sz="2800" b="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rPr>
              <a:t>B</a:t>
            </a:r>
            <a:r>
              <a:rPr lang="en-US" altLang="zh-CN" sz="2800" b="0" baseline="3000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rPr>
              <a:t>+</a:t>
            </a:r>
            <a:r>
              <a:rPr lang="en-US" altLang="zh-CN" sz="2800" b="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rPr>
              <a:t>-</a:t>
            </a:r>
            <a:r>
              <a:rPr lang="zh-CN" altLang="en-US" sz="2800" b="0" noProof="1">
                <a:effectLst>
                  <a:outerShdw blurRad="38100" dist="38100" dir="2700000">
                    <a:srgbClr val="C0C0C0"/>
                  </a:outerShdw>
                </a:effectLst>
                <a:latin typeface="华文新魏" panose="02010800040101010101" pitchFamily="2" charset="-122"/>
                <a:ea typeface="华文新魏" panose="02010800040101010101" pitchFamily="2" charset="-122"/>
                <a:cs typeface="+mn-cs"/>
              </a:rPr>
              <a:t>树的叶节点</a:t>
            </a:r>
            <a:endParaRPr lang="zh-CN" altLang="en-US" sz="3200" b="0" noProof="1">
              <a:effectLst>
                <a:outerShdw blurRad="38100" dist="38100" dir="2700000">
                  <a:srgbClr val="C0C0C0"/>
                </a:outerShdw>
              </a:effectLst>
              <a:latin typeface="Times New Roman" panose="02020603050405020304" pitchFamily="18" charset="0"/>
              <a:ea typeface="楷体_GB2312" pitchFamily="49" charset="-122"/>
            </a:endParaRPr>
          </a:p>
        </p:txBody>
      </p:sp>
      <p:pic>
        <p:nvPicPr>
          <p:cNvPr id="8" name="图片 7"/>
          <p:cNvPicPr>
            <a:picLocks noChangeAspect="1"/>
          </p:cNvPicPr>
          <p:nvPr/>
        </p:nvPicPr>
        <p:blipFill>
          <a:blip r:embed="rId2"/>
          <a:stretch>
            <a:fillRect/>
          </a:stretch>
        </p:blipFill>
        <p:spPr>
          <a:xfrm>
            <a:off x="617538" y="1785938"/>
            <a:ext cx="8145462" cy="46815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F4C9623-A135-4384-B399-92EF27DF6279}"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89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466725" y="1125538"/>
            <a:ext cx="8607425" cy="731838"/>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B</a:t>
            </a:r>
            <a:r>
              <a:rPr kumimoji="0" lang="en-US" altLang="zh-CN" sz="2800" b="1" i="0" u="none" strike="noStrike" kern="0" cap="none" spc="0" normalizeH="0" baseline="3000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树都是平衡的，即从根节点到叶节点的每条路径长度都相同</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例：</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n=4)</a:t>
            </a:r>
          </a:p>
        </p:txBody>
      </p:sp>
      <p:pic>
        <p:nvPicPr>
          <p:cNvPr id="6" name="图片 5"/>
          <p:cNvPicPr>
            <a:picLocks noChangeAspect="1"/>
          </p:cNvPicPr>
          <p:nvPr/>
        </p:nvPicPr>
        <p:blipFill>
          <a:blip r:embed="rId3"/>
          <a:stretch>
            <a:fillRect/>
          </a:stretch>
        </p:blipFill>
        <p:spPr>
          <a:xfrm>
            <a:off x="-3175" y="2082800"/>
            <a:ext cx="9147175" cy="4775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charRg st="0"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物理存储介质的层次关系</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967E903-499B-4782-86B4-736EA89326A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pic>
        <p:nvPicPr>
          <p:cNvPr id="34821" name="Picture 9"/>
          <p:cNvPicPr>
            <a:picLocks noChangeAspect="1"/>
          </p:cNvPicPr>
          <p:nvPr/>
        </p:nvPicPr>
        <p:blipFill>
          <a:blip r:embed="rId2"/>
          <a:stretch>
            <a:fillRect/>
          </a:stretch>
        </p:blipFill>
        <p:spPr>
          <a:xfrm>
            <a:off x="1530350" y="1196975"/>
            <a:ext cx="6337300" cy="5376863"/>
          </a:xfrm>
          <a:prstGeom prst="rect">
            <a:avLst/>
          </a:prstGeom>
          <a:noFill/>
          <a:ln w="9525">
            <a:noFill/>
          </a:ln>
        </p:spPr>
      </p:pic>
      <p:sp>
        <p:nvSpPr>
          <p:cNvPr id="34823" name="文本框 5"/>
          <p:cNvSpPr txBox="1"/>
          <p:nvPr/>
        </p:nvSpPr>
        <p:spPr>
          <a:xfrm>
            <a:off x="5651500" y="6216650"/>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磁带</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4" name="文本框 7"/>
          <p:cNvSpPr txBox="1"/>
          <p:nvPr/>
        </p:nvSpPr>
        <p:spPr>
          <a:xfrm>
            <a:off x="5803900" y="5260975"/>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光盘</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5" name="文本框 8"/>
          <p:cNvSpPr txBox="1"/>
          <p:nvPr/>
        </p:nvSpPr>
        <p:spPr>
          <a:xfrm>
            <a:off x="5803900" y="4252913"/>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磁盘</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6" name="文本框 9"/>
          <p:cNvSpPr txBox="1"/>
          <p:nvPr/>
        </p:nvSpPr>
        <p:spPr>
          <a:xfrm>
            <a:off x="5803900" y="3284538"/>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闪存</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7" name="文本框 10"/>
          <p:cNvSpPr txBox="1"/>
          <p:nvPr/>
        </p:nvSpPr>
        <p:spPr>
          <a:xfrm>
            <a:off x="5580063" y="2308225"/>
            <a:ext cx="70167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主存</a:t>
            </a:r>
            <a:endParaRPr lang="zh-CN" altLang="en-US" b="0" noProof="1">
              <a:solidFill>
                <a:srgbClr val="000000"/>
              </a:solidFill>
              <a:effectLst>
                <a:outerShdw blurRad="38100" dist="38100" dir="2700000">
                  <a:srgbClr val="C0C0C0"/>
                </a:outerShdw>
              </a:effectLst>
              <a:latin typeface="楷体_GB2312"/>
              <a:ea typeface="楷体_GB2312"/>
            </a:endParaRPr>
          </a:p>
        </p:txBody>
      </p:sp>
      <p:sp>
        <p:nvSpPr>
          <p:cNvPr id="34828" name="文本框 11"/>
          <p:cNvSpPr txBox="1"/>
          <p:nvPr/>
        </p:nvSpPr>
        <p:spPr>
          <a:xfrm>
            <a:off x="4932363" y="1341438"/>
            <a:ext cx="1216025" cy="400050"/>
          </a:xfrm>
          <a:prstGeom prst="rect">
            <a:avLst/>
          </a:prstGeom>
          <a:noFill/>
          <a:ln w="9525">
            <a:noFill/>
            <a:miter/>
          </a:ln>
        </p:spPr>
        <p:txBody>
          <a:bodyPr wrap="none">
            <a:spAutoFit/>
          </a:bodyPr>
          <a:lstStyle/>
          <a:p>
            <a:pPr>
              <a:spcBef>
                <a:spcPct val="20000"/>
              </a:spcBef>
            </a:pPr>
            <a:r>
              <a:rPr lang="zh-CN" altLang="en-US" b="0" noProof="1">
                <a:solidFill>
                  <a:srgbClr val="000000"/>
                </a:solidFill>
                <a:effectLst>
                  <a:outerShdw blurRad="38100" dist="38100" dir="2700000">
                    <a:srgbClr val="C0C0C0"/>
                  </a:outerShdw>
                </a:effectLst>
                <a:latin typeface="楷体_GB2312"/>
                <a:ea typeface="楷体_GB2312"/>
                <a:cs typeface="+mn-cs"/>
              </a:rPr>
              <a:t>高速缓存</a:t>
            </a:r>
            <a:endParaRPr lang="zh-CN" altLang="en-US" b="0" noProof="1">
              <a:solidFill>
                <a:srgbClr val="000000"/>
              </a:solidFill>
              <a:effectLst>
                <a:outerShdw blurRad="38100" dist="38100" dir="2700000">
                  <a:srgbClr val="C0C0C0"/>
                </a:outerShdw>
              </a:effectLst>
              <a:latin typeface="楷体_GB2312"/>
              <a:ea typeface="楷体_GB231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04230DE-42DD-49B6-A1E6-A87ACEBE23F0}"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90</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466725" y="1125538"/>
            <a:ext cx="8607425" cy="731838"/>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0" fontAlgn="base" latinLnBrk="0" hangingPunct="0">
              <a:lnSpc>
                <a:spcPct val="100000"/>
              </a:lnSpc>
              <a:spcBef>
                <a:spcPct val="0"/>
              </a:spcBef>
              <a:spcAft>
                <a:spcPct val="0"/>
              </a:spcAft>
              <a:buClrTx/>
              <a:buSzTx/>
              <a:buFontTx/>
              <a:buChar char="•"/>
              <a:defRPr/>
            </a:pP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B</a:t>
            </a:r>
            <a:r>
              <a:rPr kumimoji="0" lang="en-US" altLang="zh-CN" sz="2800" b="1" i="0" u="none" strike="noStrike" kern="0" cap="none" spc="0" normalizeH="0" baseline="3000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a:t>
            </a:r>
            <a:r>
              <a:rPr kumimoji="0" lang="zh-CN" altLang="en-US"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树，例：</a:t>
            </a:r>
            <a:r>
              <a:rPr kumimoji="0" lang="en-US" altLang="zh-CN" sz="280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rPr>
              <a:t>n=6</a:t>
            </a:r>
          </a:p>
        </p:txBody>
      </p:sp>
      <p:pic>
        <p:nvPicPr>
          <p:cNvPr id="96262" name="图片 5"/>
          <p:cNvPicPr>
            <a:picLocks noChangeAspect="1"/>
          </p:cNvPicPr>
          <p:nvPr/>
        </p:nvPicPr>
        <p:blipFill>
          <a:blip r:embed="rId2"/>
          <a:stretch>
            <a:fillRect/>
          </a:stretch>
        </p:blipFill>
        <p:spPr>
          <a:xfrm>
            <a:off x="269875" y="2338388"/>
            <a:ext cx="8604250" cy="2181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charRg st="0"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91</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466725" y="1125538"/>
            <a:ext cx="8296275" cy="4535488"/>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树查询 </a:t>
            </a:r>
            <a:endPar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首先，检查当前节点，查找最小的</a:t>
            </a:r>
            <a:r>
              <a:rPr kumimoji="0" lang="zh-CN" altLang="en-US" sz="2800" b="1" i="1"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是的搜索码K</a:t>
            </a:r>
            <a:r>
              <a:rPr kumimoji="0" lang="zh-CN" altLang="en-US" sz="2800" b="1" i="0" u="none" strike="noStrike" kern="1200" cap="none" spc="0" normalizeH="0" baseline="-25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大于等于V。</a:t>
            </a:r>
          </a:p>
          <a:p>
            <a:pPr marL="1143000" marR="0" lvl="2" indent="-22860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l"/>
              <a:defRPr/>
            </a:pP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如果K</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V，那么当前节点置为由P</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i+1</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指向的节点；</a:t>
            </a:r>
            <a:endPar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1143000" marR="0" lvl="2" indent="-22860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l"/>
              <a:defRPr/>
            </a:pP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如果K</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&gt;</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V，那么将当前节点置为由P</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指向的节点。</a:t>
            </a:r>
            <a:endPar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1143000" marR="0" lvl="2" indent="-22860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l"/>
              <a:defRPr/>
            </a:pP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如果没有能找到这样的K</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i</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值，那么显然V&gt;K</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m-1</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,其中P</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m</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是节点中的最后一个非空指针，在这个情况下，将当前节点置为由P</a:t>
            </a:r>
            <a:r>
              <a:rPr kumimoji="0" lang="zh-CN" altLang="en-US" sz="2800" b="1" i="0" u="none" strike="noStrike" kern="1200" cap="none" spc="0" normalizeH="0" baseline="-2500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m</a:t>
            </a:r>
            <a:r>
              <a:rPr kumimoji="0" lang="zh-CN" altLang="en-US"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指向的节点</a:t>
            </a:r>
            <a:endParaRPr kumimoji="0" lang="en-US" altLang="zh-CN" sz="2800" b="1" i="0" u="none" strike="noStrike" kern="1200" cap="none" spc="0" normalizeH="0" baseline="0" noProof="1">
              <a:ln>
                <a:noFill/>
              </a:ln>
              <a:solidFill>
                <a:srgbClr val="8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重复上述过程，遍历整棵树直到访问叶节点</a:t>
            </a:r>
            <a:endParaRPr kumimoji="0" lang="zh-CN" altLang="en-US" sz="28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800100" marR="0" lvl="1" indent="-342900" algn="just" defTabSz="914400" rtl="0" eaLnBrk="0" fontAlgn="base" latinLnBrk="0" hangingPunct="0">
              <a:lnSpc>
                <a:spcPct val="100000"/>
              </a:lnSpc>
              <a:spcBef>
                <a:spcPct val="0"/>
              </a:spcBef>
              <a:spcAft>
                <a:spcPct val="0"/>
              </a:spcAft>
              <a:buClrTx/>
              <a:buSzTx/>
              <a:buFontTx/>
              <a:buChar char="•"/>
              <a:defRPr/>
            </a:pPr>
            <a:endParaRPr kumimoji="0" lang="zh-CN" altLang="en-US" sz="245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92</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2"/>
          <p:cNvSpPr txBox="1">
            <a:spLocks noChangeArrowheads="1"/>
          </p:cNvSpPr>
          <p:nvPr/>
        </p:nvSpPr>
        <p:spPr>
          <a:xfrm>
            <a:off x="34925" y="1196975"/>
            <a:ext cx="8918575" cy="5094288"/>
          </a:xfrm>
          <a:prstGeom prst="rect">
            <a:avLst/>
          </a:prstGeom>
          <a:solidFill>
            <a:schemeClr val="bg1"/>
          </a:solidFill>
        </p:spPr>
        <p:txBody>
          <a:bodyPr/>
          <a:lstStyle/>
          <a:p>
            <a:pPr marL="342900" marR="0" indent="-342900" algn="just" defTabSz="914400">
              <a:spcBef>
                <a:spcPts val="600"/>
              </a:spcBef>
              <a:buClrTx/>
              <a:buSzTx/>
              <a:buFontTx/>
              <a:buChar char="•"/>
              <a:defRPr/>
            </a:pPr>
            <a:r>
              <a:rPr kumimoji="0" lang="en-US" altLang="zh-CN"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B</a:t>
            </a:r>
            <a:r>
              <a:rPr kumimoji="0" lang="en-US" altLang="zh-CN" sz="3200" kern="0" cap="none" spc="0" normalizeH="0" baseline="3000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树索引插入索引值为</a:t>
            </a:r>
            <a:r>
              <a:rPr kumimoji="0" lang="en-US" altLang="zh-CN" sz="3200" i="1"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K</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的记录</a:t>
            </a:r>
            <a:r>
              <a:rPr kumimoji="0" lang="en-US" altLang="zh-CN" sz="3200" i="1"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的算法</a:t>
            </a:r>
          </a:p>
          <a:p>
            <a:pPr marL="742950" marR="0" lvl="1" indent="-285750" algn="just" defTabSz="914400" rtl="0" eaLnBrk="0" fontAlgn="base" latinLnBrk="0" hangingPunct="0">
              <a:lnSpc>
                <a:spcPct val="100000"/>
              </a:lnSpc>
              <a:spcBef>
                <a:spcPts val="600"/>
              </a:spcBef>
              <a:spcAft>
                <a:spcPct val="0"/>
              </a:spcAft>
              <a:buClrTx/>
              <a:buSzPct val="50000"/>
              <a:buFontTx/>
              <a:buChar char="–"/>
              <a:defRPr/>
            </a:pP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插入到应插入的叶节点</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L="742950" marR="0" lvl="1" indent="-285750" algn="just" defTabSz="914400" rtl="0" eaLnBrk="0" fontAlgn="base" latinLnBrk="0" hangingPunct="0">
              <a:lnSpc>
                <a:spcPct val="100000"/>
              </a:lnSpc>
              <a:spcBef>
                <a:spcPts val="60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若叶节点</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中索引项数</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&lt;</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D</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在</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中插入</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&lt;</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K, DP</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&gt;;</a:t>
            </a:r>
          </a:p>
          <a:p>
            <a:pPr marL="742950" marR="0" lvl="1" indent="-285750" algn="just" defTabSz="914400" rtl="0" eaLnBrk="0" fontAlgn="base" latinLnBrk="0" hangingPunct="0">
              <a:lnSpc>
                <a:spcPct val="100000"/>
              </a:lnSpc>
              <a:spcBef>
                <a:spcPts val="60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若叶节点</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已存储</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D</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个索引项</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要插入</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&lt;</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K, DP</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&gt;, </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必须</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被分裂为两个叶节点</a:t>
            </a:r>
          </a:p>
          <a:p>
            <a:pPr marL="1143000" marR="0" lvl="2" indent="-228600" algn="just" defTabSz="914400" rtl="0" eaLnBrk="0" fontAlgn="base" latinLnBrk="0" hangingPunct="0">
              <a:lnSpc>
                <a:spcPct val="100000"/>
              </a:lnSpc>
              <a:spcBef>
                <a:spcPts val="600"/>
              </a:spcBef>
              <a:spcAft>
                <a:spcPct val="0"/>
              </a:spcAft>
              <a:buClrTx/>
              <a:buSzPct val="50000"/>
              <a:buFont typeface="Wingdings" panose="05000000000000000000" pitchFamily="2" charset="2"/>
              <a:buChar char="l"/>
              <a:defRPr/>
            </a:pP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的前</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J</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个索引项保留在</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节点，其余索引项存储到新的叶节点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&lt;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K, DP</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&gt;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插入其中之一 </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p>
          <a:p>
            <a:pPr marL="1143000" marR="0" lvl="2" indent="-228600" algn="just" defTabSz="914400" rtl="0" eaLnBrk="0" fontAlgn="base" latinLnBrk="0" hangingPunct="0">
              <a:lnSpc>
                <a:spcPct val="100000"/>
              </a:lnSpc>
              <a:spcBef>
                <a:spcPts val="6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在</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父节点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插入一个索引项，索引值为</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的第</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J</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索引值，两个树指针分别指向</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和新的叶节点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1143000" marR="0" lvl="2" indent="-228600" algn="just" defTabSz="914400" rtl="0" eaLnBrk="0" fontAlgn="base" latinLnBrk="0" hangingPunct="0">
              <a:lnSpc>
                <a:spcPct val="100000"/>
              </a:lnSpc>
              <a:spcBef>
                <a:spcPts val="6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如果</a:t>
            </a:r>
            <a:r>
              <a:rPr kumimoji="0" lang="en-US" altLang="zh-CN" sz="2400" b="1" i="1"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已满，</a:t>
            </a:r>
            <a:r>
              <a:rPr kumimoji="0" lang="en-US" altLang="zh-CN" sz="2400" b="1" i="1"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也必须被分裂为两个节点，这个分裂过程可能持续到根节点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树增加一级。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588" y="0"/>
            <a:ext cx="787241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93</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155575" y="2384425"/>
            <a:ext cx="8607425" cy="4535488"/>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树插入</a:t>
            </a:r>
            <a:endPar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叶节点的分裂，</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例：插入</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Adams)</a:t>
            </a: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endPar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457200" marR="0" lvl="1" indent="0" algn="just" defTabSz="914400" rtl="0" eaLnBrk="0" fontAlgn="base" latinLnBrk="0" hangingPunct="0">
              <a:lnSpc>
                <a:spcPts val="2800"/>
              </a:lnSpc>
              <a:spcBef>
                <a:spcPct val="20000"/>
              </a:spcBef>
              <a:spcAft>
                <a:spcPct val="0"/>
              </a:spcAft>
              <a:buClrTx/>
              <a:buSzPct val="50000"/>
              <a:buFont typeface="Arial" panose="020B0604020202020204" pitchFamily="34" charset="0"/>
              <a:buNone/>
              <a:defRPr/>
            </a:pPr>
            <a:endPar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树的调整</a:t>
            </a:r>
            <a:endParaRPr kumimoji="0" lang="zh-CN" altLang="en-US" sz="2800" b="1" i="0" u="none" strike="noStrike" kern="0" cap="none" spc="0" normalizeH="0" baseline="0" noProof="0" dirty="0">
              <a:ln>
                <a:noFill/>
              </a:ln>
              <a:solidFill>
                <a:srgbClr val="003399"/>
              </a:solidFill>
              <a:effectLst/>
              <a:uLnTx/>
              <a:uFillTx/>
              <a:latin typeface="华文新魏" panose="02010800040101010101" pitchFamily="2" charset="-122"/>
              <a:ea typeface="华文新魏" panose="02010800040101010101" pitchFamily="2" charset="-122"/>
              <a:cs typeface="楷体_GB2312"/>
            </a:endParaRPr>
          </a:p>
          <a:p>
            <a:pPr marL="800100" marR="0" lvl="1" indent="-342900" algn="just" defTabSz="914400" rtl="0" eaLnBrk="0" fontAlgn="base" latinLnBrk="0" hangingPunct="0">
              <a:lnSpc>
                <a:spcPct val="100000"/>
              </a:lnSpc>
              <a:spcBef>
                <a:spcPct val="0"/>
              </a:spcBef>
              <a:spcAft>
                <a:spcPct val="0"/>
              </a:spcAft>
              <a:buClrTx/>
              <a:buSzTx/>
              <a:buFontTx/>
              <a:buChar char="•"/>
              <a:defRPr/>
            </a:pPr>
            <a:endParaRPr kumimoji="0" lang="zh-CN" altLang="en-US" sz="245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endParaRPr>
          </a:p>
        </p:txBody>
      </p:sp>
      <p:pic>
        <p:nvPicPr>
          <p:cNvPr id="6" name="图片 5"/>
          <p:cNvPicPr>
            <a:picLocks noChangeAspect="1"/>
          </p:cNvPicPr>
          <p:nvPr/>
        </p:nvPicPr>
        <p:blipFill>
          <a:blip r:embed="rId2"/>
          <a:stretch>
            <a:fillRect/>
          </a:stretch>
        </p:blipFill>
        <p:spPr>
          <a:xfrm>
            <a:off x="709613" y="3251200"/>
            <a:ext cx="7215187" cy="954088"/>
          </a:xfrm>
          <a:prstGeom prst="rect">
            <a:avLst/>
          </a:prstGeom>
          <a:noFill/>
          <a:ln w="9525">
            <a:noFill/>
          </a:ln>
        </p:spPr>
      </p:pic>
      <p:pic>
        <p:nvPicPr>
          <p:cNvPr id="7" name="图片 6"/>
          <p:cNvPicPr>
            <a:picLocks noChangeAspect="1"/>
          </p:cNvPicPr>
          <p:nvPr/>
        </p:nvPicPr>
        <p:blipFill>
          <a:blip r:embed="rId3"/>
          <a:stretch>
            <a:fillRect/>
          </a:stretch>
        </p:blipFill>
        <p:spPr>
          <a:xfrm>
            <a:off x="101600" y="4635500"/>
            <a:ext cx="9042400" cy="2286000"/>
          </a:xfrm>
          <a:prstGeom prst="rect">
            <a:avLst/>
          </a:prstGeom>
          <a:noFill/>
          <a:ln w="9525">
            <a:noFill/>
          </a:ln>
        </p:spPr>
      </p:pic>
      <p:pic>
        <p:nvPicPr>
          <p:cNvPr id="99336" name="图片 7"/>
          <p:cNvPicPr>
            <a:picLocks noChangeAspect="1"/>
          </p:cNvPicPr>
          <p:nvPr/>
        </p:nvPicPr>
        <p:blipFill>
          <a:blip r:embed="rId4"/>
          <a:stretch>
            <a:fillRect/>
          </a:stretch>
        </p:blipFill>
        <p:spPr>
          <a:xfrm>
            <a:off x="1323975" y="0"/>
            <a:ext cx="7820025" cy="1965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94</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0" y="1247775"/>
            <a:ext cx="9144000" cy="5610225"/>
          </a:xfrm>
          <a:prstGeom prst="rect">
            <a:avLst/>
          </a:prstGeom>
          <a:solidFill>
            <a:schemeClr val="bg1"/>
          </a:solidFill>
        </p:spPr>
        <p:txBody>
          <a:bodyPr/>
          <a:lstStyle/>
          <a:p>
            <a:pPr marL="342900" marR="0" indent="-342900" algn="just" defTabSz="914400">
              <a:spcBef>
                <a:spcPts val="1200"/>
              </a:spcBef>
              <a:buClrTx/>
              <a:buSzTx/>
              <a:buFontTx/>
              <a:buChar char="•"/>
              <a:defRPr/>
            </a:pPr>
            <a:r>
              <a:rPr kumimoji="0" lang="en-US" altLang="zh-CN"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B</a:t>
            </a:r>
            <a:r>
              <a:rPr kumimoji="0" lang="en-US" altLang="zh-CN" sz="3200" kern="0" cap="none" spc="0" normalizeH="0" baseline="3000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树索引删除记录</a:t>
            </a:r>
            <a:r>
              <a:rPr kumimoji="0" lang="en-US" altLang="zh-CN" sz="3200" i="1"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的算法</a:t>
            </a:r>
          </a:p>
          <a:p>
            <a:pPr marL="742950" marR="0" lvl="1" indent="-285750" algn="just" defTabSz="914400" rtl="0" eaLnBrk="0" fontAlgn="base" latinLnBrk="0" hangingPunct="0">
              <a:lnSpc>
                <a:spcPct val="100000"/>
              </a:lnSpc>
              <a:spcBef>
                <a:spcPts val="120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删除一个记录</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就是从包含</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的叶节点</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把</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撤消</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742950" marR="0" lvl="1" indent="-285750" algn="just" defTabSz="914400" rtl="0" eaLnBrk="0" fontAlgn="base" latinLnBrk="0" hangingPunct="0">
              <a:lnSpc>
                <a:spcPct val="100000"/>
              </a:lnSpc>
              <a:spcBef>
                <a:spcPts val="1200"/>
              </a:spcBef>
              <a:spcAft>
                <a:spcPct val="0"/>
              </a:spcAft>
              <a:buClrTx/>
              <a:buSzPct val="50000"/>
              <a:buFontTx/>
              <a:buChar char="–"/>
              <a:defRPr/>
            </a:pP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如果删除</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r</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使</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的索引项个数小于</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，则称</a:t>
            </a:r>
            <a:r>
              <a:rPr kumimoji="0" lang="en-US" altLang="zh-CN" sz="2800" b="1" i="1"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需要进行</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合并处理</a:t>
            </a:r>
            <a:r>
              <a:rPr kumimoji="0" lang="en-US" altLang="zh-CN"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800" b="1" i="0" u="none" strike="noStrike" kern="0" cap="none" spc="0" normalizeH="0" baseline="0" noProof="0" dirty="0">
              <a:ln>
                <a:noFill/>
              </a:ln>
              <a:solidFill>
                <a:srgbClr val="003399"/>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1143000" marR="0" lvl="2" indent="-228600" algn="just" defTabSz="914400" rtl="0" eaLnBrk="0" fontAlgn="base" latinLnBrk="0" hangingPunct="0">
              <a:lnSpc>
                <a:spcPct val="100000"/>
              </a:lnSpc>
              <a:spcBef>
                <a:spcPts val="12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首先寻找</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的索引项个数大于</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的兄弟节点</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然后把</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的部分索引项移到</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使得</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和</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的索引项数都不小于</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 </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1143000" marR="0" lvl="2" indent="-228600" algn="just" defTabSz="914400" rtl="0" eaLnBrk="0" fontAlgn="base" latinLnBrk="0" hangingPunct="0">
              <a:lnSpc>
                <a:spcPct val="100000"/>
              </a:lnSpc>
              <a:spcBef>
                <a:spcPts val="12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如果</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的兄弟节点，索引项数都小于</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D/2</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sym typeface="Symbol" panose="05050102010706020507" pitchFamily="18" charset="2"/>
              </a:rPr>
              <a:t>, </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则把</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与它的一个兄弟</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节点合并为一个节点，从</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S</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和</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L</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的父节点</a:t>
            </a:r>
            <a:r>
              <a:rPr kumimoji="0" lang="en-US" altLang="zh-CN" sz="2400" b="1" i="1"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中删除一个相应的索引项</a:t>
            </a:r>
            <a:r>
              <a:rPr kumimoji="0" lang="en-US" altLang="zh-CN"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1143000" marR="0" lvl="2" indent="-228600" algn="just" defTabSz="914400" rtl="0" eaLnBrk="0" fontAlgn="base" latinLnBrk="0" hangingPunct="0">
              <a:lnSpc>
                <a:spcPct val="100000"/>
              </a:lnSpc>
              <a:spcBef>
                <a:spcPts val="1200"/>
              </a:spcBef>
              <a:spcAft>
                <a:spcPct val="0"/>
              </a:spcAft>
              <a:buClrTx/>
              <a:buSzPct val="50000"/>
              <a:buFont typeface="Wingdings" panose="05000000000000000000" pitchFamily="2" charset="2"/>
              <a:buChar char="l"/>
              <a:defRPr/>
            </a:pP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在</a:t>
            </a:r>
            <a:r>
              <a:rPr kumimoji="0" lang="en-US" altLang="zh-CN" sz="2400" b="1" i="1"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上的删除可能引起</a:t>
            </a:r>
            <a:r>
              <a:rPr kumimoji="0" lang="en-US" altLang="zh-CN" sz="2400" b="1" i="1"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parent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的合并处理</a:t>
            </a:r>
            <a:r>
              <a:rPr kumimoji="0" lang="en-US" altLang="zh-CN"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p>
          <a:p>
            <a:pPr marR="0" lvl="2" algn="just" defTabSz="914400" rtl="0" eaLnBrk="0" fontAlgn="base" latinLnBrk="0" hangingPunct="0">
              <a:lnSpc>
                <a:spcPct val="100000"/>
              </a:lnSpc>
              <a:spcBef>
                <a:spcPts val="1200"/>
              </a:spcBef>
              <a:spcAft>
                <a:spcPct val="0"/>
              </a:spcAft>
              <a:buClrTx/>
              <a:buSzPct val="50000"/>
              <a:buFont typeface="Wingdings" panose="05000000000000000000" pitchFamily="2" charset="2"/>
              <a:defRPr/>
            </a:pP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这种合并处理可能继续传递下去</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，直至使树减少一级。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95</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20" name="内容占位符 2"/>
          <p:cNvSpPr txBox="1"/>
          <p:nvPr/>
        </p:nvSpPr>
        <p:spPr>
          <a:xfrm>
            <a:off x="285750" y="2530475"/>
            <a:ext cx="8607425" cy="1485900"/>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a:solidFill>
                  <a:srgbClr val="003399"/>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a:solidFill>
                  <a:srgbClr val="800000"/>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a:solidFill>
                  <a:srgbClr val="003399"/>
                </a:solidFill>
                <a:effectLst>
                  <a:outerShdw blurRad="38100" dist="38100" dir="2700000" algn="tl">
                    <a:srgbClr val="C0C0C0"/>
                  </a:outerShdw>
                </a:effectLst>
                <a:latin typeface="+mn-lt"/>
                <a:ea typeface="+mn-ea"/>
                <a:cs typeface="楷体_GB2312"/>
              </a:defRPr>
            </a:lvl5pPr>
            <a:lvl6pPr marL="25146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har char="»"/>
              <a:defRPr sz="2000" b="1">
                <a:solidFill>
                  <a:srgbClr val="003399"/>
                </a:solidFill>
                <a:effectLst>
                  <a:outerShdw blurRad="38100" dist="38100" dir="2700000" algn="tl">
                    <a:srgbClr val="C0C0C0"/>
                  </a:outerShdw>
                </a:effectLst>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树删除</a:t>
            </a:r>
            <a:endParaRPr kumimoji="0" lang="zh-CN" altLang="en-US" sz="2800" b="1" i="0" u="none" strike="noStrike" kern="1200" cap="none" spc="0" normalizeH="0" baseline="0" noProof="1">
              <a:ln>
                <a:noFill/>
              </a:ln>
              <a:solidFill>
                <a:srgbClr val="00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合并过空的节点、调整</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B</a:t>
            </a:r>
            <a:r>
              <a:rPr kumimoji="0" lang="en-US" altLang="zh-CN"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树</a:t>
            </a:r>
            <a:endPar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删除</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rPr>
              <a:t>Sirnivasan</a:t>
            </a: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endPar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742950" marR="0" lvl="1" indent="-285750" algn="just" defTabSz="914400" rtl="0" eaLnBrk="0" fontAlgn="base" latinLnBrk="0" hangingPunct="0">
              <a:lnSpc>
                <a:spcPts val="2800"/>
              </a:lnSpc>
              <a:spcBef>
                <a:spcPct val="20000"/>
              </a:spcBef>
              <a:spcAft>
                <a:spcPct val="0"/>
              </a:spcAft>
              <a:buClrTx/>
              <a:buSzPct val="50000"/>
              <a:buFont typeface="Wingdings" panose="05000000000000000000" pitchFamily="2" charset="2"/>
              <a:buChar char="u"/>
              <a:defRPr/>
            </a:pPr>
            <a:endPar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457200" marR="0" lvl="1" indent="0" algn="just" defTabSz="914400" rtl="0" eaLnBrk="0" fontAlgn="base" latinLnBrk="0" hangingPunct="0">
              <a:lnSpc>
                <a:spcPts val="2800"/>
              </a:lnSpc>
              <a:spcBef>
                <a:spcPct val="20000"/>
              </a:spcBef>
              <a:spcAft>
                <a:spcPct val="0"/>
              </a:spcAft>
              <a:buClrTx/>
              <a:buSzPct val="50000"/>
              <a:buFont typeface="Arial" panose="020B0604020202020204" pitchFamily="34" charset="0"/>
              <a:buNone/>
              <a:defRPr/>
            </a:pPr>
            <a:endPar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楷体_GB2312"/>
              <a:sym typeface="+mn-ea"/>
            </a:endParaRPr>
          </a:p>
          <a:p>
            <a:pPr marL="800100" marR="0" lvl="1" indent="-342900" algn="just" defTabSz="914400" rtl="0" eaLnBrk="0" fontAlgn="base" latinLnBrk="0" hangingPunct="0">
              <a:lnSpc>
                <a:spcPct val="100000"/>
              </a:lnSpc>
              <a:spcBef>
                <a:spcPct val="0"/>
              </a:spcBef>
              <a:spcAft>
                <a:spcPct val="0"/>
              </a:spcAft>
              <a:buClrTx/>
              <a:buSzTx/>
              <a:buFontTx/>
              <a:buChar char="•"/>
              <a:defRPr/>
            </a:pPr>
            <a:endParaRPr kumimoji="0" lang="zh-CN" altLang="en-US" sz="2450" b="1" i="0" u="none" strike="noStrike" kern="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楷体_GB2312"/>
            </a:endParaRPr>
          </a:p>
        </p:txBody>
      </p:sp>
      <p:pic>
        <p:nvPicPr>
          <p:cNvPr id="101382" name="图片 5"/>
          <p:cNvPicPr>
            <a:picLocks noChangeAspect="1"/>
          </p:cNvPicPr>
          <p:nvPr/>
        </p:nvPicPr>
        <p:blipFill>
          <a:blip r:embed="rId2"/>
          <a:stretch>
            <a:fillRect/>
          </a:stretch>
        </p:blipFill>
        <p:spPr>
          <a:xfrm>
            <a:off x="138113" y="4016375"/>
            <a:ext cx="8543925" cy="2841625"/>
          </a:xfrm>
          <a:prstGeom prst="rect">
            <a:avLst/>
          </a:prstGeom>
          <a:noFill/>
          <a:ln w="9525">
            <a:noFill/>
          </a:ln>
        </p:spPr>
      </p:pic>
      <p:pic>
        <p:nvPicPr>
          <p:cNvPr id="101383" name="图片 6"/>
          <p:cNvPicPr>
            <a:picLocks noChangeAspect="1"/>
          </p:cNvPicPr>
          <p:nvPr/>
        </p:nvPicPr>
        <p:blipFill>
          <a:blip r:embed="rId3"/>
          <a:stretch>
            <a:fillRect/>
          </a:stretch>
        </p:blipFill>
        <p:spPr>
          <a:xfrm>
            <a:off x="33338" y="0"/>
            <a:ext cx="9110662" cy="2387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1382"/>
                                        </p:tgtEl>
                                        <p:attrNameLst>
                                          <p:attrName>style.visibility</p:attrName>
                                        </p:attrNameLst>
                                      </p:cBhvr>
                                      <p:to>
                                        <p:strVal val="visible"/>
                                      </p:to>
                                    </p:set>
                                    <p:anim calcmode="lin" valueType="num">
                                      <p:cBhvr additive="base">
                                        <p:cTn id="15" dur="500" fill="hold"/>
                                        <p:tgtEl>
                                          <p:spTgt spid="101382"/>
                                        </p:tgtEl>
                                        <p:attrNameLst>
                                          <p:attrName>ppt_x</p:attrName>
                                        </p:attrNameLst>
                                      </p:cBhvr>
                                      <p:tavLst>
                                        <p:tav tm="0">
                                          <p:val>
                                            <p:strVal val="#ppt_x"/>
                                          </p:val>
                                        </p:tav>
                                        <p:tav tm="100000">
                                          <p:val>
                                            <p:strVal val="#ppt_x"/>
                                          </p:val>
                                        </p:tav>
                                      </p:tavLst>
                                    </p:anim>
                                    <p:anim calcmode="lin" valueType="num">
                                      <p:cBhvr additive="base">
                                        <p:cTn id="16" dur="500" fill="hold"/>
                                        <p:tgtEl>
                                          <p:spTgt spid="1013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B</a:t>
            </a:r>
            <a:r>
              <a:rPr kumimoji="0" lang="en-US" altLang="zh-CN" sz="4400" b="1" i="0" u="none" strike="noStrike" kern="0" cap="none" spc="0" normalizeH="0" baseline="3000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楷体_GB2312"/>
              </a:rPr>
              <a:t>树索引</a:t>
            </a: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楷体_GB2312"/>
              </a:rPr>
              <a:t>结构</a:t>
            </a:r>
            <a:endPar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mj-lt"/>
              <a:ea typeface="+mj-ea"/>
              <a:cs typeface="+mj-cs"/>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B33A33E-A201-4A08-B14A-31031D35D187}"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 name="Rectangle 2"/>
          <p:cNvSpPr txBox="1">
            <a:spLocks noChangeArrowheads="1"/>
          </p:cNvSpPr>
          <p:nvPr/>
        </p:nvSpPr>
        <p:spPr>
          <a:xfrm>
            <a:off x="0" y="1247775"/>
            <a:ext cx="9144000" cy="5610225"/>
          </a:xfrm>
          <a:prstGeom prst="rect">
            <a:avLst/>
          </a:prstGeom>
          <a:solidFill>
            <a:schemeClr val="bg1"/>
          </a:solidFill>
        </p:spPr>
        <p:txBody>
          <a:bodyPr/>
          <a:lstStyle/>
          <a:p>
            <a:pPr marL="342900" marR="0" indent="-342900" algn="just" defTabSz="914400">
              <a:spcBef>
                <a:spcPts val="1200"/>
              </a:spcBef>
              <a:buClrTx/>
              <a:buSzTx/>
              <a:buFontTx/>
              <a:buChar char="•"/>
              <a:defRPr/>
            </a:pPr>
            <a:r>
              <a:rPr kumimoji="0" lang="zh-CN" altLang="en-US" sz="3200" kern="0" cap="none" spc="0" normalizeH="0" baseline="0" noProof="0" dirty="0">
                <a:effectLst>
                  <a:outerShdw blurRad="38100" dist="38100" dir="2700000" algn="tl">
                    <a:srgbClr val="C0C0C0"/>
                  </a:outerShdw>
                </a:effectLst>
                <a:latin typeface="华文新魏" panose="02010800040101010101" pitchFamily="2" charset="-122"/>
                <a:ea typeface="华文新魏" panose="02010800040101010101" pitchFamily="2" charset="-122"/>
                <a:cs typeface="Times New Roman" panose="02020603050405020304" pitchFamily="18" charset="0"/>
              </a:rPr>
              <a:t>测试题</a:t>
            </a:r>
          </a:p>
          <a:p>
            <a:pPr marR="0" lvl="1" algn="just" defTabSz="914400" rtl="0" eaLnBrk="0" fontAlgn="base" latinLnBrk="0" hangingPunct="0">
              <a:lnSpc>
                <a:spcPct val="100000"/>
              </a:lnSpc>
              <a:spcBef>
                <a:spcPts val="1200"/>
              </a:spcBef>
              <a:spcAft>
                <a:spcPct val="0"/>
              </a:spcAft>
              <a:buClrTx/>
              <a:buSzPct val="50000"/>
              <a:buFontTx/>
              <a:defRPr/>
            </a:pP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已知如下图所示的 B+树，其索引键的类型为 CHAR(4)。除根节点外，每个节点中</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最少可以存放2 个索引键值</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最多可以存放 4 个索引键值</a:t>
            </a:r>
            <a:r>
              <a:rPr kumimoji="0" lang="zh-CN" altLang="en-US" sz="2400" b="1" i="0" u="none" strike="noStrike" kern="0" cap="none" spc="0" normalizeH="0" baseline="0" noProof="0" dirty="0">
                <a:ln>
                  <a:noFill/>
                </a:ln>
                <a:solidFill>
                  <a:srgbClr val="800000"/>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。绘制出向该 B+树中插入键值为”0021”的索引项后得到的 B+树</a:t>
            </a:r>
          </a:p>
        </p:txBody>
      </p:sp>
      <p:pic>
        <p:nvPicPr>
          <p:cNvPr id="6" name="图片 5"/>
          <p:cNvPicPr>
            <a:picLocks noChangeAspect="1"/>
          </p:cNvPicPr>
          <p:nvPr>
            <p:custDataLst>
              <p:tags r:id="rId1"/>
            </p:custDataLst>
          </p:nvPr>
        </p:nvPicPr>
        <p:blipFill>
          <a:blip r:embed="rId3"/>
          <a:stretch>
            <a:fillRect/>
          </a:stretch>
        </p:blipFill>
        <p:spPr>
          <a:xfrm>
            <a:off x="1188085" y="3933190"/>
            <a:ext cx="7398385" cy="1650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char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char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658938" y="0"/>
            <a:ext cx="7485063" cy="1066800"/>
          </a:xfrm>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目录</a:t>
            </a:r>
            <a:r>
              <a:rPr kumimoji="0" lang="en-US" altLang="zh-CN" sz="4400" b="1" i="0" u="none" strike="noStrike" kern="0" cap="none" spc="0" normalizeH="0" baseline="0" noProof="0" dirty="0">
                <a:ln>
                  <a:noFill/>
                </a:ln>
                <a:solidFill>
                  <a:srgbClr val="A24200"/>
                </a:solidFill>
                <a:effectLst>
                  <a:outerShdw blurRad="38100" dist="38100" dir="2700000" algn="tl">
                    <a:srgbClr val="000000"/>
                  </a:outerShdw>
                </a:effectLst>
                <a:uLnTx/>
                <a:uFillTx/>
                <a:latin typeface="Times New Roman" panose="02020603050405020304" pitchFamily="18" charset="0"/>
                <a:ea typeface="+mj-ea"/>
                <a:cs typeface="+mj-cs"/>
              </a:rPr>
              <a:t> </a:t>
            </a:r>
          </a:p>
        </p:txBody>
      </p:sp>
      <p:sp>
        <p:nvSpPr>
          <p:cNvPr id="27651" name="Rectangle 3"/>
          <p:cNvSpPr>
            <a:spLocks noGrp="1"/>
          </p:cNvSpPr>
          <p:nvPr>
            <p:ph type="subTitle" idx="1"/>
          </p:nvPr>
        </p:nvSpPr>
        <p:spPr>
          <a:xfrm>
            <a:off x="1571625" y="1628775"/>
            <a:ext cx="7126288" cy="34559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数据库存储设备</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磁盘文件</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页面组织</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7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缓冲区管理</a:t>
            </a:r>
            <a:endParaRPr kumimoji="0" lang="en-US" altLang="zh-CN" sz="3200" b="1" i="0" u="none" strike="noStrike" kern="0" cap="none" spc="0" normalizeH="0" baseline="0" noProof="1">
              <a:ln>
                <a:noFill/>
              </a:ln>
              <a:solidFill>
                <a:schemeClr val="bg1">
                  <a:lumMod val="7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Hash</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索引文件</a:t>
            </a:r>
            <a:endPar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B</a:t>
            </a:r>
            <a:r>
              <a:rPr kumimoji="0" lang="en-US" altLang="zh-CN" sz="3200" b="1" i="0" u="none" strike="noStrike" kern="0" cap="none" spc="0" normalizeH="0" baseline="3000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a:t>
            </a:r>
            <a:r>
              <a:rPr kumimoji="0" lang="zh-CN" altLang="en-US" sz="3200" b="1" i="0" u="none" strike="noStrike" kern="0" cap="none" spc="0" normalizeH="0" baseline="0" noProof="1">
                <a:ln>
                  <a:noFill/>
                </a:ln>
                <a:solidFill>
                  <a:schemeClr val="bg1">
                    <a:lumMod val="85000"/>
                  </a:schemeClr>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楷体_GB2312"/>
              </a:rPr>
              <a:t>树文件索引</a:t>
            </a: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en-US" altLang="zh-CN"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B</a:t>
            </a:r>
            <a:r>
              <a:rPr kumimoji="0" lang="zh-CN" altLang="en-US" sz="3200" b="1" i="0" u="none" strike="noStrike" kern="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sym typeface="+mn-ea"/>
              </a:rPr>
              <a:t>树文件索引</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4400" b="0" i="0" u="none" strike="noStrike" kern="0" cap="none" spc="0" normalizeH="0" baseline="0" noProof="0">
                <a:ln>
                  <a:noFill/>
                </a:ln>
                <a:solidFill>
                  <a:srgbClr val="8000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B-</a:t>
            </a:r>
            <a:r>
              <a:rPr kumimoji="0" lang="zh-CN" altLang="en-US" sz="4400" b="0" i="0" u="none" strike="noStrike" kern="0" cap="none" spc="0" normalizeH="0" baseline="0" noProof="0">
                <a:ln>
                  <a:noFill/>
                </a:ln>
                <a:solidFill>
                  <a:srgbClr val="8000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Times New Roman" panose="02020603050405020304" pitchFamily="18" charset="0"/>
              </a:rPr>
              <a:t>树索引结构</a:t>
            </a:r>
            <a:endParaRPr kumimoji="0" lang="zh-CN" altLang="en-US" sz="4400" b="1" i="0" u="none" strike="noStrike" kern="0" cap="none" spc="0" normalizeH="0" baseline="0" noProof="0">
              <a:ln>
                <a:noFill/>
              </a:ln>
              <a:solidFill>
                <a:srgbClr val="A24200"/>
              </a:solidFill>
              <a:effectLst>
                <a:outerShdw blurRad="38100" dist="38100" dir="2700000" algn="tl">
                  <a:srgbClr val="000000"/>
                </a:outerShdw>
              </a:effectLst>
              <a:uLnTx/>
              <a:uFillTx/>
              <a:latin typeface="+mj-lt"/>
              <a:ea typeface="华文新魏" panose="02010800040101010101" pitchFamily="2" charset="-122"/>
              <a:cs typeface="Times New Roman" panose="02020603050405020304" pitchFamily="18" charset="0"/>
            </a:endParaRPr>
          </a:p>
        </p:txBody>
      </p:sp>
      <p:sp>
        <p:nvSpPr>
          <p:cNvPr id="3" name="日期占位符 2"/>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B849741-CB55-41C2-8554-4E9F57B4AD30}"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4" name="页脚占位符 3"/>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B8996B6-57FD-4357-9ACA-BE28787B5E84}"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98</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Rectangle 4"/>
          <p:cNvSpPr txBox="1">
            <a:spLocks noChangeArrowheads="1"/>
          </p:cNvSpPr>
          <p:nvPr/>
        </p:nvSpPr>
        <p:spPr>
          <a:xfrm>
            <a:off x="785813" y="1143000"/>
            <a:ext cx="8358188" cy="5286375"/>
          </a:xfrm>
          <a:prstGeom prst="rect">
            <a:avLst/>
          </a:prstGeom>
          <a:noFill/>
        </p:spPr>
        <p:txBody>
          <a:bodyPr/>
          <a:lstStyle/>
          <a:p>
            <a:pPr marL="342900" marR="0" indent="-342900" defTabSz="914400">
              <a:lnSpc>
                <a:spcPct val="90000"/>
              </a:lnSpc>
              <a:spcBef>
                <a:spcPct val="20000"/>
              </a:spcBef>
              <a:buClrTx/>
              <a:buSzTx/>
              <a:buChar char="•"/>
              <a:defRPr/>
            </a:pPr>
            <a:r>
              <a:rPr kumimoji="0" lang="en-US" altLang="zh-CN"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B</a:t>
            </a:r>
            <a:r>
              <a:rPr kumimoji="0" lang="zh-CN" altLang="en-US"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树与</a:t>
            </a:r>
            <a:r>
              <a:rPr kumimoji="0" lang="en-US" altLang="zh-CN"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B+</a:t>
            </a:r>
            <a:r>
              <a:rPr kumimoji="0" lang="zh-CN" altLang="en-US" sz="3200" kern="1200" cap="none" spc="0" normalizeH="0" baseline="0" noProof="1">
                <a:effectLst>
                  <a:outerShdw blurRad="38100" dist="38100" dir="2700000">
                    <a:srgbClr val="C0C0C0"/>
                  </a:outerShdw>
                </a:effectLst>
                <a:latin typeface="华文新魏" panose="02010800040101010101" pitchFamily="2" charset="-122"/>
                <a:ea typeface="华文新魏" panose="02010800040101010101" pitchFamily="2" charset="-122"/>
                <a:cs typeface="+mn-ea"/>
              </a:rPr>
              <a:t>树的区别</a:t>
            </a: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B树中</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同一键值不会出现多次</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,并且它有可能出现任意层.</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a:t>
            </a:r>
            <a:r>
              <a:rPr kumimoji="0" lang="zh-CN" altLang="en-US" sz="2800" b="1" i="0" u="none" strike="noStrike" kern="1200" cap="none" spc="0" normalizeH="0" baseline="3000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zh-CN" altLang="en-US" sz="2800" b="1" i="0" u="none" strike="noStrike" kern="1200" cap="none" spc="0" normalizeH="0" baseline="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树的键一定会出现在叶节点中</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,并且有可能在非叶节点中也有可能重复出现.</a:t>
            </a: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B树插入、删除操作复杂度明显增加</a:t>
            </a: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B树的查询效率与键在树中的位置有关,而B</a:t>
            </a:r>
            <a:r>
              <a:rPr kumimoji="0" lang="zh-CN" altLang="en-US"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树的查询复杂度是固定的</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en-US" altLang="zh-CN" sz="2800" b="1" i="1" u="none" strike="noStrike" kern="1200" cap="none" spc="0" normalizeH="0" baseline="0" noProof="1">
                <a:ln>
                  <a:noFill/>
                </a:ln>
                <a:solidFill>
                  <a:srgbClr val="FF0000"/>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O(log n)</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p>
          <a:p>
            <a:pPr marL="742950" marR="0" lvl="1" indent="-285750" algn="l" defTabSz="914400" rtl="0" eaLnBrk="1" fontAlgn="base" latinLnBrk="0" hangingPunct="1">
              <a:lnSpc>
                <a:spcPct val="9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树叶节点的结构与内节点相同，</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B</a:t>
            </a:r>
            <a:r>
              <a:rPr kumimoji="0" lang="en-US" altLang="zh-CN" sz="2800" b="1" i="0" u="none" strike="noStrike" kern="1200" cap="none" spc="0" normalizeH="0" baseline="3000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r>
              <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树则不同</a:t>
            </a:r>
            <a:r>
              <a:rPr kumimoji="0" lang="en-US" altLang="zh-CN"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ea"/>
              </a:rPr>
              <a:t>.</a:t>
            </a:r>
          </a:p>
          <a:p>
            <a:pPr marR="0" lvl="1" algn="l" defTabSz="914400" rtl="0" eaLnBrk="1" fontAlgn="base" latinLnBrk="0" hangingPunct="1">
              <a:lnSpc>
                <a:spcPct val="90000"/>
              </a:lnSpc>
              <a:spcBef>
                <a:spcPct val="20000"/>
              </a:spcBef>
              <a:spcAft>
                <a:spcPct val="0"/>
              </a:spcAft>
              <a:buClrTx/>
              <a:buSzTx/>
              <a:buFont typeface="Arial" panose="020B0604020202020204" pitchFamily="34" charset="0"/>
              <a:defRPr/>
            </a:pPr>
            <a:endParaRPr kumimoji="0" lang="zh-CN" altLang="en-US" sz="2800" b="1" i="0" u="none" strike="noStrike" kern="1200" cap="none" spc="0" normalizeH="0" baseline="0" noProof="1">
              <a:ln>
                <a:noFill/>
              </a:ln>
              <a:solidFill>
                <a:srgbClr val="003399"/>
              </a:solidFill>
              <a:effectLst>
                <a:outerShdw blurRad="38100" dist="38100" dir="2700000">
                  <a:srgbClr val="C0C0C0"/>
                </a:outerShdw>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FC5A806-E62D-4361-9FA7-FFE670E8599B}" type="datetime1">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2023/11/26</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3" name="页脚占位符 2"/>
          <p:cNvSpPr txBox="1">
            <a:spLocks noGrp="1"/>
          </p:cNvSpPr>
          <p:nvPr>
            <p:ph type="ftr" sz="quarter" idx="11"/>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rgbClr val="003399"/>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mn-cs"/>
              </a:rPr>
              <a:t>HIT-DBLAB</a:t>
            </a:r>
          </a:p>
        </p:txBody>
      </p:sp>
      <p:sp>
        <p:nvSpPr>
          <p:cNvPr id="4" name="灯片编号占位符 3"/>
          <p:cNvSpPr txBox="1">
            <a:spLocks noGrp="1"/>
          </p:cNvSpPr>
          <p:nvPr>
            <p:ph type="sldNum" sz="quarter" idx="12"/>
          </p:nvPr>
        </p:nvSpPr>
        <p:spPr bwMode="auto"/>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FB49A6D-FC10-4A4A-99DD-2B3520790D7D}" type="slidenum">
              <a:rPr kumimoji="0" lang="zh-CN" altLang="en-US" sz="1200" b="1" i="0" u="none" strike="noStrike" kern="1200" cap="none" spc="0" normalizeH="0" baseline="0" noProof="0" smtClean="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99</a:t>
            </a:fld>
            <a:endParaRPr kumimoji="0" lang="en-US" altLang="zh-CN" sz="1200" b="1" i="0" u="none" strike="noStrike" kern="1200" cap="none" spc="0" normalizeH="0" baseline="0" noProof="0">
              <a:ln>
                <a:noFill/>
              </a:ln>
              <a:solidFill>
                <a:srgbClr val="003399"/>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04452" name="Rectangle 2"/>
          <p:cNvSpPr txBox="1"/>
          <p:nvPr/>
        </p:nvSpPr>
        <p:spPr>
          <a:xfrm>
            <a:off x="323850" y="1571625"/>
            <a:ext cx="8001000" cy="720725"/>
          </a:xfrm>
          <a:prstGeom prst="rect">
            <a:avLst/>
          </a:prstGeom>
          <a:noFill/>
          <a:ln w="9525">
            <a:noFill/>
          </a:ln>
        </p:spPr>
        <p:txBody>
          <a:bodyPr anchor="t" anchorCtr="0"/>
          <a:lstStyle/>
          <a:p>
            <a:pPr marL="342900" indent="-342900" eaLnBrk="0" hangingPunct="0">
              <a:spcBef>
                <a:spcPct val="20000"/>
              </a:spcBef>
              <a:buFont typeface="Arial" panose="020B0604020202020204" pitchFamily="34" charset="0"/>
              <a:buChar char="•"/>
            </a:pPr>
            <a:r>
              <a:rPr lang="zh-CN" altLang="en-US" sz="3200" dirty="0">
                <a:latin typeface="华文新魏" panose="02010800040101010101" pitchFamily="2" charset="-122"/>
                <a:ea typeface="华文新魏" panose="02010800040101010101" pitchFamily="2" charset="-122"/>
              </a:rPr>
              <a:t>一个秩为3的</a:t>
            </a:r>
            <a:r>
              <a:rPr lang="en-US" altLang="zh-CN" sz="3200" dirty="0">
                <a:latin typeface="华文新魏" panose="02010800040101010101" pitchFamily="2" charset="-122"/>
                <a:ea typeface="华文新魏" panose="02010800040101010101" pitchFamily="2" charset="-122"/>
              </a:rPr>
              <a:t>B</a:t>
            </a:r>
            <a:r>
              <a:rPr lang="zh-CN" altLang="en-US" sz="3200" dirty="0">
                <a:latin typeface="华文新魏" panose="02010800040101010101" pitchFamily="2" charset="-122"/>
                <a:ea typeface="华文新魏" panose="02010800040101010101" pitchFamily="2" charset="-122"/>
              </a:rPr>
              <a:t>树结构 </a:t>
            </a:r>
          </a:p>
        </p:txBody>
      </p:sp>
      <p:graphicFrame>
        <p:nvGraphicFramePr>
          <p:cNvPr id="104453" name="Object 4"/>
          <p:cNvGraphicFramePr>
            <a:graphicFrameLocks noChangeAspect="1"/>
          </p:cNvGraphicFramePr>
          <p:nvPr/>
        </p:nvGraphicFramePr>
        <p:xfrm>
          <a:off x="457200" y="2078038"/>
          <a:ext cx="8153400" cy="2500312"/>
        </p:xfrm>
        <a:graphic>
          <a:graphicData uri="http://schemas.openxmlformats.org/presentationml/2006/ole">
            <mc:AlternateContent xmlns:mc="http://schemas.openxmlformats.org/markup-compatibility/2006">
              <mc:Choice xmlns:v="urn:schemas-microsoft-com:vml" Requires="v">
                <p:oleObj spid="_x0000_s5151" r:id="rId3" imgW="5391150" imgH="1600200" progId="PBrush">
                  <p:embed/>
                </p:oleObj>
              </mc:Choice>
              <mc:Fallback>
                <p:oleObj r:id="rId3" imgW="5391150" imgH="1600200" progId="PBrush">
                  <p:embed/>
                  <p:pic>
                    <p:nvPicPr>
                      <p:cNvPr id="0" name="图片 3081"/>
                      <p:cNvPicPr/>
                      <p:nvPr/>
                    </p:nvPicPr>
                    <p:blipFill>
                      <a:blip r:embed="rId4"/>
                      <a:stretch>
                        <a:fillRect/>
                      </a:stretch>
                    </p:blipFill>
                    <p:spPr>
                      <a:xfrm>
                        <a:off x="457200" y="2078038"/>
                        <a:ext cx="8153400" cy="2500312"/>
                      </a:xfrm>
                      <a:prstGeom prst="rect">
                        <a:avLst/>
                      </a:prstGeom>
                      <a:noFill/>
                      <a:ln w="38100">
                        <a:noFill/>
                        <a:miter/>
                      </a:ln>
                    </p:spPr>
                  </p:pic>
                </p:oleObj>
              </mc:Fallback>
            </mc:AlternateContent>
          </a:graphicData>
        </a:graphic>
      </p:graphicFrame>
      <p:pic>
        <p:nvPicPr>
          <p:cNvPr id="104454" name="图片 5"/>
          <p:cNvPicPr>
            <a:picLocks noChangeAspect="1"/>
          </p:cNvPicPr>
          <p:nvPr/>
        </p:nvPicPr>
        <p:blipFill>
          <a:blip r:embed="rId5"/>
          <a:stretch>
            <a:fillRect/>
          </a:stretch>
        </p:blipFill>
        <p:spPr>
          <a:xfrm>
            <a:off x="971550" y="-4762"/>
            <a:ext cx="8437563" cy="1273175"/>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19fbc9ac-0d9c-433f-986a-4353bec6c795"/>
  <p:tag name="COMMONDATA" val="eyJoZGlkIjoiZTQ4ODQwNThiYTg4YTBlNDhkZDRmNGNiNWM5NWE1Y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utumn2003-4">
  <a:themeElements>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utumn2003-4">
      <a:majorFont>
        <a:latin typeface="楷体_GB2312"/>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tumn2003-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tumn2003-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tumn2003-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tumn2003-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tumn2003-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tumn2003-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tumn2003-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tumn2003-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tumn2003-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tumn2003-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tumn2003-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tumn2003-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6057</Words>
  <Application>Microsoft Office PowerPoint</Application>
  <PresentationFormat>全屏显示(4:3)</PresentationFormat>
  <Paragraphs>1193</Paragraphs>
  <Slides>106</Slides>
  <Notes>5</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0</vt:i4>
      </vt:variant>
      <vt:variant>
        <vt:lpstr>幻灯片标题</vt:lpstr>
      </vt:variant>
      <vt:variant>
        <vt:i4>106</vt:i4>
      </vt:variant>
    </vt:vector>
  </HeadingPairs>
  <TitlesOfParts>
    <vt:vector size="124" baseType="lpstr">
      <vt:lpstr>Monotype Sorts</vt:lpstr>
      <vt:lpstr>黑体</vt:lpstr>
      <vt:lpstr>华文新魏</vt:lpstr>
      <vt:lpstr>华文行楷</vt:lpstr>
      <vt:lpstr>楷体_GB2312</vt:lpstr>
      <vt:lpstr>宋体</vt:lpstr>
      <vt:lpstr>微软雅黑</vt:lpstr>
      <vt:lpstr>Arial</vt:lpstr>
      <vt:lpstr>Cambria Math</vt:lpstr>
      <vt:lpstr>Comic Sans MS</vt:lpstr>
      <vt:lpstr>Symbol</vt:lpstr>
      <vt:lpstr>Tahoma</vt:lpstr>
      <vt:lpstr>Times New Roman</vt:lpstr>
      <vt:lpstr>Wingdings</vt:lpstr>
      <vt:lpstr>Autumn2003-4</vt:lpstr>
      <vt:lpstr>2_Autumn2003-4</vt:lpstr>
      <vt:lpstr>3_Autumn2003-4</vt:lpstr>
      <vt:lpstr>1_Autumn2003-4</vt:lpstr>
      <vt:lpstr>实现篇 第七章 物理存储结构</vt:lpstr>
      <vt:lpstr>目录 </vt:lpstr>
      <vt:lpstr>目录 </vt:lpstr>
      <vt:lpstr>物理存储介质</vt:lpstr>
      <vt:lpstr>物理存储介质</vt:lpstr>
      <vt:lpstr>物理存储介质</vt:lpstr>
      <vt:lpstr>物理存储介质</vt:lpstr>
      <vt:lpstr>物理存储介质</vt:lpstr>
      <vt:lpstr>物理存储介质的层次关系</vt:lpstr>
      <vt:lpstr>磁盘数据存储机制</vt:lpstr>
      <vt:lpstr>磁盘存储器</vt:lpstr>
      <vt:lpstr>磁盘存储器的读写方式</vt:lpstr>
      <vt:lpstr>磁盘存储器的读写方式</vt:lpstr>
      <vt:lpstr>磁盘调度策略</vt:lpstr>
      <vt:lpstr>磁盘容错技术</vt:lpstr>
      <vt:lpstr>PowerPoint 演示文稿</vt:lpstr>
      <vt:lpstr>磁盘容错技术</vt:lpstr>
      <vt:lpstr>磁盘容错技术</vt:lpstr>
      <vt:lpstr>磁盘容错技术</vt:lpstr>
      <vt:lpstr>磁盘容错技术</vt:lpstr>
      <vt:lpstr>磁盘容错技术</vt:lpstr>
      <vt:lpstr>PowerPoint 演示文稿</vt:lpstr>
      <vt:lpstr>目录 </vt:lpstr>
      <vt:lpstr>文件和关系</vt:lpstr>
      <vt:lpstr>数据项</vt:lpstr>
      <vt:lpstr>文件记录</vt:lpstr>
      <vt:lpstr>文件块(页)</vt:lpstr>
      <vt:lpstr>磁盘文件</vt:lpstr>
      <vt:lpstr>磁盘文件</vt:lpstr>
      <vt:lpstr>磁盘文件</vt:lpstr>
      <vt:lpstr>磁盘文件</vt:lpstr>
      <vt:lpstr>目录 </vt:lpstr>
      <vt:lpstr>页面组织</vt:lpstr>
      <vt:lpstr>定长与变长记录</vt:lpstr>
      <vt:lpstr>定长记录-组织</vt:lpstr>
      <vt:lpstr>定长记录-插入/删除/更新</vt:lpstr>
      <vt:lpstr>变长记录-组织</vt:lpstr>
      <vt:lpstr>变长记录-插入/删除/更新</vt:lpstr>
      <vt:lpstr>目录 </vt:lpstr>
      <vt:lpstr>缓冲区管理</vt:lpstr>
      <vt:lpstr>缓冲区管理</vt:lpstr>
      <vt:lpstr>缓冲区管理</vt:lpstr>
      <vt:lpstr>缓冲区管理</vt:lpstr>
      <vt:lpstr>缓冲区管理</vt:lpstr>
      <vt:lpstr>缓冲区管理</vt:lpstr>
      <vt:lpstr>缓冲区管理</vt:lpstr>
      <vt:lpstr>缓冲区管理</vt:lpstr>
      <vt:lpstr>缓冲区管理技术</vt:lpstr>
      <vt:lpstr>缓冲区管理</vt:lpstr>
      <vt:lpstr>磁盘缓冲处理技术</vt:lpstr>
      <vt:lpstr>缓冲区管理技术</vt:lpstr>
      <vt:lpstr>缓冲区管理</vt:lpstr>
      <vt:lpstr>缓冲区管理</vt:lpstr>
      <vt:lpstr>目录 </vt:lpstr>
      <vt:lpstr>Hash文件概述</vt:lpstr>
      <vt:lpstr>Hash文件概述</vt:lpstr>
      <vt:lpstr>简单Hash方法</vt:lpstr>
      <vt:lpstr>桶溢出问题</vt:lpstr>
      <vt:lpstr>简单Hash文件的查找操作</vt:lpstr>
      <vt:lpstr>简单Hash文件的插入操作</vt:lpstr>
      <vt:lpstr>简单Hash文件的删除操作</vt:lpstr>
      <vt:lpstr>简单Hash文件的缺点</vt:lpstr>
      <vt:lpstr>动态Hash方法</vt:lpstr>
      <vt:lpstr>动态Hash方法</vt:lpstr>
      <vt:lpstr>动态Hash方法</vt:lpstr>
      <vt:lpstr>可扩展Hash方法</vt:lpstr>
      <vt:lpstr>可扩展Hash方法</vt:lpstr>
      <vt:lpstr>可扩展Hash方法</vt:lpstr>
      <vt:lpstr>可扩展Hash方法</vt:lpstr>
      <vt:lpstr>可扩展Hash方法</vt:lpstr>
      <vt:lpstr>可扩展Hash方法</vt:lpstr>
      <vt:lpstr>线性Hash方法</vt:lpstr>
      <vt:lpstr>线性Hash方法</vt:lpstr>
      <vt:lpstr>线性Hash方法</vt:lpstr>
      <vt:lpstr>线性Hash方法</vt:lpstr>
      <vt:lpstr>线性Hash方法</vt:lpstr>
      <vt:lpstr>目录 </vt:lpstr>
      <vt:lpstr>索引文件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 </vt:lpstr>
      <vt:lpstr>B+-树索引结构</vt:lpstr>
      <vt:lpstr>B+-树索引结构</vt:lpstr>
      <vt:lpstr>B+-树索引结构</vt:lpstr>
      <vt:lpstr>B+-树索引结构</vt:lpstr>
      <vt:lpstr>B+-树索引结构</vt:lpstr>
      <vt:lpstr>B+-树索引结构</vt:lpstr>
      <vt:lpstr>B+-树索引结构</vt:lpstr>
      <vt:lpstr>B+-树索引结构</vt:lpstr>
      <vt:lpstr>B+-树索引结构</vt:lpstr>
      <vt:lpstr>B+-树索引结构</vt:lpstr>
      <vt:lpstr>目录 </vt:lpstr>
      <vt:lpstr>B-树索引结构</vt:lpstr>
      <vt:lpstr>PowerPoint 演示文稿</vt:lpstr>
      <vt:lpstr>PowerPoint 演示文稿</vt:lpstr>
      <vt:lpstr>PowerPoint 演示文稿</vt:lpstr>
      <vt:lpstr>PowerPoint 演示文稿</vt:lpstr>
      <vt:lpstr>PowerPoint 演示文稿</vt:lpstr>
      <vt:lpstr>PowerPoint 演示文稿</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实现篇 第七章 物理存储结构</dc:title>
  <dc:creator>Dell</dc:creator>
  <cp:lastModifiedBy>Dell</cp:lastModifiedBy>
  <cp:revision>111</cp:revision>
  <dcterms:created xsi:type="dcterms:W3CDTF">2016-04-27T11:05:00Z</dcterms:created>
  <dcterms:modified xsi:type="dcterms:W3CDTF">2023-11-26T03:33:24Z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823B0D5F80884989B286B433534E0A1E</vt:lpwstr>
  </property>
</Properties>
</file>